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6" r:id="rId3"/>
    <p:sldId id="272" r:id="rId4"/>
    <p:sldId id="273" r:id="rId5"/>
    <p:sldId id="274" r:id="rId6"/>
    <p:sldId id="275" r:id="rId7"/>
    <p:sldId id="276" r:id="rId8"/>
    <p:sldId id="277" r:id="rId9"/>
    <p:sldId id="278" r:id="rId10"/>
    <p:sldId id="299" r:id="rId11"/>
    <p:sldId id="300" r:id="rId12"/>
    <p:sldId id="279" r:id="rId13"/>
    <p:sldId id="280" r:id="rId14"/>
    <p:sldId id="281" r:id="rId15"/>
    <p:sldId id="282" r:id="rId16"/>
    <p:sldId id="283" r:id="rId17"/>
    <p:sldId id="284" r:id="rId18"/>
    <p:sldId id="285" r:id="rId19"/>
    <p:sldId id="286" r:id="rId20"/>
    <p:sldId id="287" r:id="rId21"/>
    <p:sldId id="288" r:id="rId22"/>
    <p:sldId id="290" r:id="rId23"/>
    <p:sldId id="291" r:id="rId24"/>
    <p:sldId id="292" r:id="rId25"/>
    <p:sldId id="293" r:id="rId26"/>
    <p:sldId id="294" r:id="rId27"/>
    <p:sldId id="295" r:id="rId28"/>
    <p:sldId id="296" r:id="rId29"/>
    <p:sldId id="297" r:id="rId30"/>
    <p:sldId id="298" r:id="rId3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E3C"/>
    <a:srgbClr val="2C3F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987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855569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122285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553178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7365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845184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502290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093753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95915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72199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41148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769281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498819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898728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097615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13366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481270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132132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53141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699600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948763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55025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263550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81787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716768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5967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6739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048663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485352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0736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847" y="0"/>
            <a:ext cx="8878591" cy="8103476"/>
          </a:xfrm>
          <a:prstGeom prst="rect">
            <a:avLst/>
          </a:prstGeom>
        </p:spPr>
      </p:pic>
      <p:sp>
        <p:nvSpPr>
          <p:cNvPr id="8" name="Text 2"/>
          <p:cNvSpPr/>
          <p:nvPr/>
        </p:nvSpPr>
        <p:spPr>
          <a:xfrm>
            <a:off x="232273" y="3073520"/>
            <a:ext cx="9590431" cy="1956435"/>
          </a:xfrm>
          <a:prstGeom prst="rect">
            <a:avLst/>
          </a:prstGeom>
          <a:noFill/>
          <a:ln/>
        </p:spPr>
        <p:txBody>
          <a:bodyPr wrap="square" rtlCol="0" anchor="t"/>
          <a:lstStyle/>
          <a:p>
            <a:pPr marL="0" indent="0">
              <a:lnSpc>
                <a:spcPts val="7702"/>
              </a:lnSpc>
              <a:buNone/>
            </a:pPr>
            <a:r>
              <a:rPr lang="en-US" sz="6162" b="1" kern="0" spc="-185" dirty="0" smtClean="0">
                <a:solidFill>
                  <a:srgbClr val="2C3F42"/>
                </a:solidFill>
                <a:latin typeface="Bitter" pitchFamily="34" charset="0"/>
                <a:ea typeface="Bitter" pitchFamily="34" charset="-122"/>
              </a:rPr>
              <a:t>3D Transformations</a:t>
            </a:r>
            <a:endParaRPr lang="en-US" sz="6162"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37" name="Text 0"/>
          <p:cNvSpPr/>
          <p:nvPr/>
        </p:nvSpPr>
        <p:spPr>
          <a:xfrm>
            <a:off x="708581" y="329952"/>
            <a:ext cx="9854315" cy="1378029"/>
          </a:xfrm>
          <a:prstGeom prst="rect">
            <a:avLst/>
          </a:prstGeom>
          <a:noFill/>
          <a:ln/>
        </p:spPr>
        <p:txBody>
          <a:bodyPr wrap="square" lIns="0" tIns="0" rIns="0" bIns="0" rtlCol="0" anchor="t"/>
          <a:lstStyle/>
          <a:p>
            <a:pPr marL="0" indent="0">
              <a:lnSpc>
                <a:spcPts val="5400"/>
              </a:lnSpc>
              <a:buNone/>
            </a:pPr>
            <a:r>
              <a:rPr lang="en-US" sz="4300" b="1" kern="0" spc="-130" dirty="0">
                <a:solidFill>
                  <a:srgbClr val="2C3F42"/>
                </a:solidFill>
                <a:latin typeface="Bitter Medium" pitchFamily="34" charset="0"/>
                <a:ea typeface="Bitter Medium" pitchFamily="34" charset="-122"/>
                <a:cs typeface="Bitter Medium" pitchFamily="34" charset="-120"/>
              </a:rPr>
              <a:t>Rotation: Orienting Objects in 3D Space</a:t>
            </a:r>
            <a:endParaRPr lang="en-US" sz="4300" b="1" dirty="0"/>
          </a:p>
        </p:txBody>
      </p:sp>
      <p:sp>
        <p:nvSpPr>
          <p:cNvPr id="45" name="Shape 8"/>
          <p:cNvSpPr/>
          <p:nvPr/>
        </p:nvSpPr>
        <p:spPr>
          <a:xfrm>
            <a:off x="837518" y="1466820"/>
            <a:ext cx="496014" cy="496014"/>
          </a:xfrm>
          <a:prstGeom prst="roundRect">
            <a:avLst>
              <a:gd name="adj" fmla="val 18671"/>
            </a:avLst>
          </a:prstGeom>
          <a:solidFill>
            <a:srgbClr val="FCE2CF"/>
          </a:solidFill>
          <a:ln w="7620">
            <a:solidFill>
              <a:srgbClr val="E2C8B5"/>
            </a:solidFill>
            <a:prstDash val="solid"/>
          </a:ln>
        </p:spPr>
      </p:sp>
      <p:sp>
        <p:nvSpPr>
          <p:cNvPr id="46" name="Text 9"/>
          <p:cNvSpPr/>
          <p:nvPr/>
        </p:nvSpPr>
        <p:spPr>
          <a:xfrm>
            <a:off x="999443" y="1549449"/>
            <a:ext cx="172045" cy="330756"/>
          </a:xfrm>
          <a:prstGeom prst="rect">
            <a:avLst/>
          </a:prstGeom>
          <a:noFill/>
          <a:ln/>
        </p:spPr>
        <p:txBody>
          <a:bodyPr wrap="none" lIns="0" tIns="0" rIns="0" bIns="0" rtlCol="0" anchor="t"/>
          <a:lstStyle/>
          <a:p>
            <a:pPr marL="0" indent="0" algn="ctr">
              <a:lnSpc>
                <a:spcPts val="2600"/>
              </a:lnSpc>
              <a:buNone/>
            </a:pPr>
            <a:r>
              <a:rPr lang="en-US" sz="2600" kern="0" spc="-78" dirty="0">
                <a:solidFill>
                  <a:srgbClr val="2B2E3C"/>
                </a:solidFill>
                <a:latin typeface="Bitter Medium" pitchFamily="34" charset="0"/>
                <a:ea typeface="Bitter Medium" pitchFamily="34" charset="-122"/>
                <a:cs typeface="Bitter Medium" pitchFamily="34" charset="-120"/>
              </a:rPr>
              <a:t>2</a:t>
            </a:r>
            <a:endParaRPr lang="en-US" sz="2600" dirty="0"/>
          </a:p>
        </p:txBody>
      </p:sp>
      <p:sp>
        <p:nvSpPr>
          <p:cNvPr id="47" name="Text 10"/>
          <p:cNvSpPr/>
          <p:nvPr/>
        </p:nvSpPr>
        <p:spPr>
          <a:xfrm>
            <a:off x="2298177" y="1535757"/>
            <a:ext cx="2756178" cy="344448"/>
          </a:xfrm>
          <a:prstGeom prst="rect">
            <a:avLst/>
          </a:prstGeom>
          <a:noFill/>
          <a:ln/>
        </p:spPr>
        <p:txBody>
          <a:bodyPr wrap="none" lIns="0" tIns="0" rIns="0" bIns="0" rtlCol="0" anchor="t"/>
          <a:lstStyle/>
          <a:p>
            <a:pPr marL="0" indent="0" algn="l">
              <a:lnSpc>
                <a:spcPts val="2700"/>
              </a:lnSpc>
              <a:buNone/>
            </a:pPr>
            <a:r>
              <a:rPr lang="en-US" sz="3200" b="1" kern="0" spc="-65" dirty="0" smtClean="0">
                <a:solidFill>
                  <a:srgbClr val="2B2E3C"/>
                </a:solidFill>
                <a:latin typeface="Bitter Medium" pitchFamily="34" charset="0"/>
                <a:ea typeface="Bitter Medium" pitchFamily="34" charset="-122"/>
                <a:cs typeface="Bitter Medium" pitchFamily="34" charset="-120"/>
              </a:rPr>
              <a:t>Rotation Matrix</a:t>
            </a:r>
            <a:endParaRPr lang="en-US" sz="3200" b="1" dirty="0"/>
          </a:p>
        </p:txBody>
      </p:sp>
      <p:sp>
        <p:nvSpPr>
          <p:cNvPr id="48" name="Text 11"/>
          <p:cNvSpPr/>
          <p:nvPr/>
        </p:nvSpPr>
        <p:spPr>
          <a:xfrm>
            <a:off x="2298176" y="1915924"/>
            <a:ext cx="12164058" cy="705564"/>
          </a:xfrm>
          <a:prstGeom prst="rect">
            <a:avLst/>
          </a:prstGeom>
          <a:noFill/>
          <a:ln/>
        </p:spPr>
        <p:txBody>
          <a:bodyPr wrap="square" lIns="0" tIns="0" rIns="0" bIns="0" rtlCol="0" anchor="t"/>
          <a:lstStyle/>
          <a:p>
            <a:pPr>
              <a:lnSpc>
                <a:spcPct val="150000"/>
              </a:lnSpc>
            </a:pPr>
            <a:r>
              <a:rPr lang="en-US" sz="2800" dirty="0">
                <a:latin typeface="Open Sans"/>
              </a:rPr>
              <a:t>To achieve rotation, 3x3 matrices (or 4x4 for homogeneous coordinates) are used. These matrices are multiplied by the coordinates of points on the object to rotate it.</a:t>
            </a:r>
            <a:endParaRPr lang="en-US" sz="2800" dirty="0">
              <a:latin typeface="Open Sans"/>
            </a:endParaRPr>
          </a:p>
        </p:txBody>
      </p:sp>
      <p:pic>
        <p:nvPicPr>
          <p:cNvPr id="4" name="Picture 3"/>
          <p:cNvPicPr>
            <a:picLocks noChangeAspect="1"/>
          </p:cNvPicPr>
          <p:nvPr/>
        </p:nvPicPr>
        <p:blipFill>
          <a:blip r:embed="rId3"/>
          <a:stretch>
            <a:fillRect/>
          </a:stretch>
        </p:blipFill>
        <p:spPr>
          <a:xfrm>
            <a:off x="5269143" y="3302143"/>
            <a:ext cx="7651531" cy="4823344"/>
          </a:xfrm>
          <a:prstGeom prst="rect">
            <a:avLst/>
          </a:prstGeom>
        </p:spPr>
      </p:pic>
    </p:spTree>
    <p:extLst>
      <p:ext uri="{BB962C8B-B14F-4D97-AF65-F5344CB8AC3E}">
        <p14:creationId xmlns:p14="http://schemas.microsoft.com/office/powerpoint/2010/main" val="287112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37" name="Text 0"/>
          <p:cNvSpPr/>
          <p:nvPr/>
        </p:nvSpPr>
        <p:spPr>
          <a:xfrm>
            <a:off x="708581" y="329952"/>
            <a:ext cx="9854315" cy="1378029"/>
          </a:xfrm>
          <a:prstGeom prst="rect">
            <a:avLst/>
          </a:prstGeom>
          <a:noFill/>
          <a:ln/>
        </p:spPr>
        <p:txBody>
          <a:bodyPr wrap="square" lIns="0" tIns="0" rIns="0" bIns="0" rtlCol="0" anchor="t"/>
          <a:lstStyle/>
          <a:p>
            <a:pPr marL="0" indent="0">
              <a:lnSpc>
                <a:spcPts val="5400"/>
              </a:lnSpc>
              <a:buNone/>
            </a:pPr>
            <a:r>
              <a:rPr lang="en-US" sz="4300" b="1" kern="0" spc="-130" dirty="0">
                <a:solidFill>
                  <a:srgbClr val="2C3F42"/>
                </a:solidFill>
                <a:latin typeface="Bitter Medium" pitchFamily="34" charset="0"/>
                <a:ea typeface="Bitter Medium" pitchFamily="34" charset="-122"/>
                <a:cs typeface="Bitter Medium" pitchFamily="34" charset="-120"/>
              </a:rPr>
              <a:t>Rotation: Orienting Objects in 3D Space</a:t>
            </a:r>
            <a:endParaRPr lang="en-US" sz="4300" b="1" dirty="0"/>
          </a:p>
        </p:txBody>
      </p:sp>
      <p:sp>
        <p:nvSpPr>
          <p:cNvPr id="45" name="Shape 8"/>
          <p:cNvSpPr/>
          <p:nvPr/>
        </p:nvSpPr>
        <p:spPr>
          <a:xfrm>
            <a:off x="837518" y="1466820"/>
            <a:ext cx="496014" cy="496014"/>
          </a:xfrm>
          <a:prstGeom prst="roundRect">
            <a:avLst>
              <a:gd name="adj" fmla="val 18671"/>
            </a:avLst>
          </a:prstGeom>
          <a:solidFill>
            <a:srgbClr val="FCE2CF"/>
          </a:solidFill>
          <a:ln w="7620">
            <a:solidFill>
              <a:srgbClr val="E2C8B5"/>
            </a:solidFill>
            <a:prstDash val="solid"/>
          </a:ln>
        </p:spPr>
      </p:sp>
      <p:sp>
        <p:nvSpPr>
          <p:cNvPr id="46" name="Text 9"/>
          <p:cNvSpPr/>
          <p:nvPr/>
        </p:nvSpPr>
        <p:spPr>
          <a:xfrm>
            <a:off x="999443" y="1549449"/>
            <a:ext cx="172045" cy="330756"/>
          </a:xfrm>
          <a:prstGeom prst="rect">
            <a:avLst/>
          </a:prstGeom>
          <a:noFill/>
          <a:ln/>
        </p:spPr>
        <p:txBody>
          <a:bodyPr wrap="none" lIns="0" tIns="0" rIns="0" bIns="0" rtlCol="0" anchor="t"/>
          <a:lstStyle/>
          <a:p>
            <a:pPr marL="0" indent="0" algn="ctr">
              <a:lnSpc>
                <a:spcPts val="2600"/>
              </a:lnSpc>
              <a:buNone/>
            </a:pPr>
            <a:r>
              <a:rPr lang="en-US" sz="2600" kern="0" spc="-78" dirty="0">
                <a:solidFill>
                  <a:srgbClr val="2B2E3C"/>
                </a:solidFill>
                <a:latin typeface="Bitter Medium" pitchFamily="34" charset="0"/>
                <a:ea typeface="Bitter Medium" pitchFamily="34" charset="-122"/>
              </a:rPr>
              <a:t>3</a:t>
            </a:r>
            <a:endParaRPr lang="en-US" sz="2600" dirty="0"/>
          </a:p>
        </p:txBody>
      </p:sp>
      <p:sp>
        <p:nvSpPr>
          <p:cNvPr id="47" name="Text 10"/>
          <p:cNvSpPr/>
          <p:nvPr/>
        </p:nvSpPr>
        <p:spPr>
          <a:xfrm>
            <a:off x="2298177" y="1535757"/>
            <a:ext cx="2756178" cy="344448"/>
          </a:xfrm>
          <a:prstGeom prst="rect">
            <a:avLst/>
          </a:prstGeom>
          <a:noFill/>
          <a:ln/>
        </p:spPr>
        <p:txBody>
          <a:bodyPr wrap="none" lIns="0" tIns="0" rIns="0" bIns="0" rtlCol="0" anchor="t"/>
          <a:lstStyle/>
          <a:p>
            <a:pPr marL="0" indent="0" algn="l">
              <a:lnSpc>
                <a:spcPts val="2700"/>
              </a:lnSpc>
              <a:buNone/>
            </a:pPr>
            <a:r>
              <a:rPr lang="en-US" sz="3200" b="1" kern="0" spc="-65" dirty="0" smtClean="0">
                <a:solidFill>
                  <a:srgbClr val="2B2E3C"/>
                </a:solidFill>
                <a:latin typeface="Bitter Medium" pitchFamily="34" charset="0"/>
                <a:ea typeface="Bitter Medium" pitchFamily="34" charset="-122"/>
                <a:cs typeface="Bitter Medium" pitchFamily="34" charset="-120"/>
              </a:rPr>
              <a:t>Composite Rotation</a:t>
            </a:r>
            <a:endParaRPr lang="en-US" sz="3200" b="1" dirty="0"/>
          </a:p>
        </p:txBody>
      </p:sp>
      <p:sp>
        <p:nvSpPr>
          <p:cNvPr id="48" name="Text 11"/>
          <p:cNvSpPr/>
          <p:nvPr/>
        </p:nvSpPr>
        <p:spPr>
          <a:xfrm>
            <a:off x="2298176" y="1915924"/>
            <a:ext cx="11123534" cy="705564"/>
          </a:xfrm>
          <a:prstGeom prst="rect">
            <a:avLst/>
          </a:prstGeom>
          <a:noFill/>
          <a:ln/>
        </p:spPr>
        <p:txBody>
          <a:bodyPr wrap="square" lIns="0" tIns="0" rIns="0" bIns="0" rtlCol="0" anchor="t"/>
          <a:lstStyle/>
          <a:p>
            <a:pPr>
              <a:lnSpc>
                <a:spcPct val="150000"/>
              </a:lnSpc>
            </a:pPr>
            <a:r>
              <a:rPr lang="en-US" sz="2800" dirty="0">
                <a:latin typeface="Open Sans"/>
              </a:rPr>
              <a:t>For rotations around more than one axis, composite rotations are created by multiplying individual rotation matrices in the desired order.</a:t>
            </a:r>
            <a:endParaRPr lang="en-US" sz="2800" dirty="0">
              <a:latin typeface="Open Sans"/>
            </a:endParaRPr>
          </a:p>
        </p:txBody>
      </p:sp>
    </p:spTree>
    <p:extLst>
      <p:ext uri="{BB962C8B-B14F-4D97-AF65-F5344CB8AC3E}">
        <p14:creationId xmlns:p14="http://schemas.microsoft.com/office/powerpoint/2010/main" val="1701559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2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23" name="Text 0"/>
          <p:cNvSpPr/>
          <p:nvPr/>
        </p:nvSpPr>
        <p:spPr>
          <a:xfrm>
            <a:off x="5922838" y="240626"/>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2C3F42"/>
                </a:solidFill>
                <a:latin typeface="Bitter Medium" pitchFamily="34" charset="0"/>
                <a:ea typeface="Bitter Medium" pitchFamily="34" charset="-122"/>
                <a:cs typeface="Bitter Medium" pitchFamily="34" charset="-120"/>
              </a:rPr>
              <a:t>Scaling: Resizing Objects in 3D Space</a:t>
            </a:r>
            <a:endParaRPr lang="en-US" sz="4450" b="1" dirty="0"/>
          </a:p>
        </p:txBody>
      </p:sp>
      <p:sp>
        <p:nvSpPr>
          <p:cNvPr id="24" name="Shape 1"/>
          <p:cNvSpPr/>
          <p:nvPr/>
        </p:nvSpPr>
        <p:spPr>
          <a:xfrm>
            <a:off x="5922838" y="1866543"/>
            <a:ext cx="510302" cy="510302"/>
          </a:xfrm>
          <a:prstGeom prst="roundRect">
            <a:avLst>
              <a:gd name="adj" fmla="val 18669"/>
            </a:avLst>
          </a:prstGeom>
          <a:solidFill>
            <a:srgbClr val="FCE2CF"/>
          </a:solidFill>
          <a:ln w="7620">
            <a:solidFill>
              <a:srgbClr val="E2C8B5"/>
            </a:solidFill>
            <a:prstDash val="solid"/>
          </a:ln>
        </p:spPr>
      </p:sp>
      <p:sp>
        <p:nvSpPr>
          <p:cNvPr id="25" name="Text 2"/>
          <p:cNvSpPr/>
          <p:nvPr/>
        </p:nvSpPr>
        <p:spPr>
          <a:xfrm>
            <a:off x="6112504" y="1951553"/>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26" name="Text 3"/>
          <p:cNvSpPr/>
          <p:nvPr/>
        </p:nvSpPr>
        <p:spPr>
          <a:xfrm>
            <a:off x="6622806" y="1937504"/>
            <a:ext cx="2835235" cy="354330"/>
          </a:xfrm>
          <a:prstGeom prst="rect">
            <a:avLst/>
          </a:prstGeom>
          <a:noFill/>
          <a:ln/>
        </p:spPr>
        <p:txBody>
          <a:bodyPr wrap="none" lIns="0" tIns="0" rIns="0" bIns="0" rtlCol="0" anchor="t"/>
          <a:lstStyle/>
          <a:p>
            <a:pPr marL="0" indent="0">
              <a:lnSpc>
                <a:spcPts val="2750"/>
              </a:lnSpc>
              <a:buNone/>
            </a:pPr>
            <a:r>
              <a:rPr lang="en-US" sz="3200" b="1" kern="0" spc="-67" dirty="0">
                <a:solidFill>
                  <a:srgbClr val="2B2E3C"/>
                </a:solidFill>
                <a:latin typeface="Bitter Medium" pitchFamily="34" charset="0"/>
                <a:ea typeface="Bitter Medium" pitchFamily="34" charset="-122"/>
                <a:cs typeface="Bitter Medium" pitchFamily="34" charset="-120"/>
              </a:rPr>
              <a:t>Non-Uniform Scaling</a:t>
            </a:r>
            <a:endParaRPr lang="en-US" sz="3200" b="1" dirty="0"/>
          </a:p>
        </p:txBody>
      </p:sp>
      <p:sp>
        <p:nvSpPr>
          <p:cNvPr id="27" name="Text 4"/>
          <p:cNvSpPr/>
          <p:nvPr/>
        </p:nvSpPr>
        <p:spPr>
          <a:xfrm>
            <a:off x="6659954" y="2356961"/>
            <a:ext cx="3511913" cy="1814513"/>
          </a:xfrm>
          <a:prstGeom prst="rect">
            <a:avLst/>
          </a:prstGeom>
          <a:noFill/>
          <a:ln/>
        </p:spPr>
        <p:txBody>
          <a:bodyPr wrap="square" lIns="0" tIns="0" rIns="0" bIns="0" rtlCol="0" anchor="t"/>
          <a:lstStyle/>
          <a:p>
            <a:pPr marL="0" indent="0">
              <a:buNone/>
            </a:pPr>
            <a:r>
              <a:rPr lang="en-US" sz="2800" kern="0" spc="-36" dirty="0">
                <a:solidFill>
                  <a:srgbClr val="2B2E3C"/>
                </a:solidFill>
                <a:latin typeface="Open Sans" pitchFamily="34" charset="0"/>
                <a:ea typeface="Open Sans" pitchFamily="34" charset="-122"/>
                <a:cs typeface="Open Sans" pitchFamily="34" charset="-120"/>
              </a:rPr>
              <a:t>Scaling can be applied independently along each of the three dimensions, allowing for non-uniform resizing.</a:t>
            </a:r>
            <a:endParaRPr lang="en-US" sz="2800" dirty="0"/>
          </a:p>
        </p:txBody>
      </p:sp>
      <p:sp>
        <p:nvSpPr>
          <p:cNvPr id="28" name="Shape 5"/>
          <p:cNvSpPr/>
          <p:nvPr/>
        </p:nvSpPr>
        <p:spPr>
          <a:xfrm>
            <a:off x="10928255" y="1840350"/>
            <a:ext cx="510302" cy="510302"/>
          </a:xfrm>
          <a:prstGeom prst="roundRect">
            <a:avLst>
              <a:gd name="adj" fmla="val 18669"/>
            </a:avLst>
          </a:prstGeom>
          <a:solidFill>
            <a:srgbClr val="FCE2CF"/>
          </a:solidFill>
          <a:ln w="7620">
            <a:solidFill>
              <a:srgbClr val="E2C8B5"/>
            </a:solidFill>
            <a:prstDash val="solid"/>
          </a:ln>
        </p:spPr>
      </p:sp>
      <p:sp>
        <p:nvSpPr>
          <p:cNvPr id="29" name="Text 6"/>
          <p:cNvSpPr/>
          <p:nvPr/>
        </p:nvSpPr>
        <p:spPr>
          <a:xfrm>
            <a:off x="11094942" y="1925360"/>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30" name="Text 7"/>
          <p:cNvSpPr/>
          <p:nvPr/>
        </p:nvSpPr>
        <p:spPr>
          <a:xfrm>
            <a:off x="11665371" y="1840350"/>
            <a:ext cx="2835235" cy="354330"/>
          </a:xfrm>
          <a:prstGeom prst="rect">
            <a:avLst/>
          </a:prstGeom>
          <a:noFill/>
          <a:ln/>
        </p:spPr>
        <p:txBody>
          <a:bodyPr wrap="none" lIns="0" tIns="0" rIns="0" bIns="0" rtlCol="0" anchor="t"/>
          <a:lstStyle/>
          <a:p>
            <a:pPr marL="0" indent="0">
              <a:lnSpc>
                <a:spcPts val="2750"/>
              </a:lnSpc>
              <a:buNone/>
            </a:pPr>
            <a:r>
              <a:rPr lang="en-US" sz="3200" b="1" kern="0" spc="-67" dirty="0">
                <a:solidFill>
                  <a:srgbClr val="2B2E3C"/>
                </a:solidFill>
                <a:latin typeface="Bitter Medium" pitchFamily="34" charset="0"/>
                <a:ea typeface="Bitter Medium" pitchFamily="34" charset="-122"/>
                <a:cs typeface="Bitter Medium" pitchFamily="34" charset="-120"/>
              </a:rPr>
              <a:t>Representation</a:t>
            </a:r>
            <a:endParaRPr lang="en-US" sz="3200" b="1" dirty="0"/>
          </a:p>
        </p:txBody>
      </p:sp>
      <p:sp>
        <p:nvSpPr>
          <p:cNvPr id="31" name="Text 8"/>
          <p:cNvSpPr/>
          <p:nvPr/>
        </p:nvSpPr>
        <p:spPr>
          <a:xfrm>
            <a:off x="11665371" y="2330768"/>
            <a:ext cx="2927747" cy="1451610"/>
          </a:xfrm>
          <a:prstGeom prst="rect">
            <a:avLst/>
          </a:prstGeom>
          <a:noFill/>
          <a:ln/>
        </p:spPr>
        <p:txBody>
          <a:bodyPr wrap="square" lIns="0" tIns="0" rIns="0" bIns="0" rtlCol="0" anchor="t"/>
          <a:lstStyle/>
          <a:p>
            <a:pPr marL="0" indent="0">
              <a:buNone/>
            </a:pPr>
            <a:r>
              <a:rPr lang="en-US" sz="2800" kern="0" spc="-36" dirty="0">
                <a:solidFill>
                  <a:srgbClr val="2B2E3C"/>
                </a:solidFill>
                <a:latin typeface="Open Sans" pitchFamily="34" charset="0"/>
                <a:ea typeface="Open Sans" pitchFamily="34" charset="-122"/>
                <a:cs typeface="Open Sans" pitchFamily="34" charset="-120"/>
              </a:rPr>
              <a:t>Scaling is represented using a 4x4 transformation matrix with the scaling factors on the diagonal.</a:t>
            </a:r>
            <a:endParaRPr lang="en-US" sz="2800" dirty="0"/>
          </a:p>
        </p:txBody>
      </p:sp>
      <p:sp>
        <p:nvSpPr>
          <p:cNvPr id="32" name="Shape 9"/>
          <p:cNvSpPr/>
          <p:nvPr/>
        </p:nvSpPr>
        <p:spPr>
          <a:xfrm>
            <a:off x="6280190" y="5906572"/>
            <a:ext cx="510302" cy="510302"/>
          </a:xfrm>
          <a:prstGeom prst="roundRect">
            <a:avLst>
              <a:gd name="adj" fmla="val 18669"/>
            </a:avLst>
          </a:prstGeom>
          <a:solidFill>
            <a:srgbClr val="FCE2CF"/>
          </a:solidFill>
          <a:ln w="7620">
            <a:solidFill>
              <a:srgbClr val="E2C8B5"/>
            </a:solidFill>
            <a:prstDash val="solid"/>
          </a:ln>
        </p:spPr>
      </p:sp>
      <p:sp>
        <p:nvSpPr>
          <p:cNvPr id="33" name="Text 10"/>
          <p:cNvSpPr/>
          <p:nvPr/>
        </p:nvSpPr>
        <p:spPr>
          <a:xfrm>
            <a:off x="6443067" y="5991582"/>
            <a:ext cx="184428"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34" name="Text 11"/>
          <p:cNvSpPr/>
          <p:nvPr/>
        </p:nvSpPr>
        <p:spPr>
          <a:xfrm>
            <a:off x="7017306" y="5906572"/>
            <a:ext cx="2895362" cy="354330"/>
          </a:xfrm>
          <a:prstGeom prst="rect">
            <a:avLst/>
          </a:prstGeom>
          <a:noFill/>
          <a:ln/>
        </p:spPr>
        <p:txBody>
          <a:bodyPr wrap="none" lIns="0" tIns="0" rIns="0" bIns="0" rtlCol="0" anchor="t"/>
          <a:lstStyle/>
          <a:p>
            <a:pPr marL="0" indent="0">
              <a:lnSpc>
                <a:spcPts val="2750"/>
              </a:lnSpc>
              <a:buNone/>
            </a:pPr>
            <a:r>
              <a:rPr lang="en-US" sz="3200" b="1" kern="0" spc="-67" dirty="0">
                <a:solidFill>
                  <a:srgbClr val="2B2E3C"/>
                </a:solidFill>
                <a:latin typeface="Bitter Medium" pitchFamily="34" charset="0"/>
                <a:ea typeface="Bitter Medium" pitchFamily="34" charset="-122"/>
                <a:cs typeface="Bitter Medium" pitchFamily="34" charset="-120"/>
              </a:rPr>
              <a:t>Preserving Proportions</a:t>
            </a:r>
            <a:endParaRPr lang="en-US" sz="3200" b="1" dirty="0"/>
          </a:p>
        </p:txBody>
      </p:sp>
      <p:sp>
        <p:nvSpPr>
          <p:cNvPr id="35" name="Text 12"/>
          <p:cNvSpPr/>
          <p:nvPr/>
        </p:nvSpPr>
        <p:spPr>
          <a:xfrm>
            <a:off x="7017306" y="6396990"/>
            <a:ext cx="6819305" cy="725805"/>
          </a:xfrm>
          <a:prstGeom prst="rect">
            <a:avLst/>
          </a:prstGeom>
          <a:noFill/>
          <a:ln/>
        </p:spPr>
        <p:txBody>
          <a:bodyPr wrap="square" lIns="0" tIns="0" rIns="0" bIns="0" rtlCol="0" anchor="t"/>
          <a:lstStyle/>
          <a:p>
            <a:r>
              <a:rPr lang="en-US" sz="2800" b="1" dirty="0">
                <a:latin typeface="Open Sans" panose="020B0604020202020204" charset="0"/>
                <a:ea typeface="Open Sans" panose="020B0604020202020204" charset="0"/>
                <a:cs typeface="Open Sans" panose="020B0604020202020204" charset="0"/>
              </a:rPr>
              <a:t>Uniform scaling</a:t>
            </a:r>
            <a:r>
              <a:rPr lang="en-US" sz="2800" dirty="0">
                <a:latin typeface="Open Sans" panose="020B0604020202020204" charset="0"/>
                <a:ea typeface="Open Sans" panose="020B0604020202020204" charset="0"/>
                <a:cs typeface="Open Sans" panose="020B0604020202020204" charset="0"/>
              </a:rPr>
              <a:t> means making an object bigger or smaller by the same amount in all directions, so its shape stays the same.</a:t>
            </a:r>
          </a:p>
        </p:txBody>
      </p:sp>
    </p:spTree>
    <p:extLst>
      <p:ext uri="{BB962C8B-B14F-4D97-AF65-F5344CB8AC3E}">
        <p14:creationId xmlns:p14="http://schemas.microsoft.com/office/powerpoint/2010/main" val="1638143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667517" y="695897"/>
            <a:ext cx="13781709" cy="1956435"/>
          </a:xfrm>
          <a:prstGeom prst="rect">
            <a:avLst/>
          </a:prstGeom>
          <a:noFill/>
          <a:ln/>
        </p:spPr>
        <p:txBody>
          <a:bodyPr wrap="square" rtlCol="0" anchor="t"/>
          <a:lstStyle/>
          <a:p>
            <a:pPr>
              <a:lnSpc>
                <a:spcPts val="5550"/>
              </a:lnSpc>
            </a:pPr>
            <a:r>
              <a:rPr lang="en-IN" sz="4400" b="1" dirty="0" smtClean="0">
                <a:latin typeface="Bitter"/>
              </a:rPr>
              <a:t>Affine Transformation</a:t>
            </a:r>
            <a:endParaRPr lang="en-US" sz="4400" b="1" dirty="0">
              <a:latin typeface="Bitter"/>
              <a:ea typeface="Open Sans" panose="020B0604020202020204" charset="0"/>
              <a:cs typeface="Open Sans" panose="020B060402020202020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151" y="864063"/>
            <a:ext cx="7787897" cy="6091136"/>
          </a:xfrm>
          <a:prstGeom prst="rect">
            <a:avLst/>
          </a:prstGeom>
        </p:spPr>
      </p:pic>
      <p:sp>
        <p:nvSpPr>
          <p:cNvPr id="10" name="Text 3"/>
          <p:cNvSpPr/>
          <p:nvPr/>
        </p:nvSpPr>
        <p:spPr>
          <a:xfrm>
            <a:off x="804300" y="1842280"/>
            <a:ext cx="6227121" cy="1451610"/>
          </a:xfrm>
          <a:prstGeom prst="rect">
            <a:avLst/>
          </a:prstGeom>
          <a:noFill/>
          <a:ln/>
        </p:spPr>
        <p:txBody>
          <a:bodyPr wrap="square" rtlCol="0" anchor="t"/>
          <a:lstStyle/>
          <a:p>
            <a:pPr>
              <a:lnSpc>
                <a:spcPct val="150000"/>
              </a:lnSpc>
            </a:pPr>
            <a:r>
              <a:rPr lang="en-US" sz="2800" dirty="0">
                <a:latin typeface="Open Sans" panose="020B0604020202020204" charset="0"/>
                <a:ea typeface="Open Sans" panose="020B0604020202020204" charset="0"/>
                <a:cs typeface="Open Sans" panose="020B0604020202020204" charset="0"/>
              </a:rPr>
              <a:t>In 3D transformations, </a:t>
            </a:r>
            <a:r>
              <a:rPr lang="en-US" sz="2800" b="1" dirty="0">
                <a:latin typeface="Open Sans" panose="020B0604020202020204" charset="0"/>
                <a:ea typeface="Open Sans" panose="020B0604020202020204" charset="0"/>
                <a:cs typeface="Open Sans" panose="020B0604020202020204" charset="0"/>
              </a:rPr>
              <a:t>Affine transformations</a:t>
            </a:r>
            <a:r>
              <a:rPr lang="en-US" sz="2800" dirty="0">
                <a:latin typeface="Open Sans" panose="020B0604020202020204" charset="0"/>
                <a:ea typeface="Open Sans" panose="020B0604020202020204" charset="0"/>
                <a:cs typeface="Open Sans" panose="020B0604020202020204" charset="0"/>
              </a:rPr>
              <a:t> refer to a class of transformations that include scaling, rotation, translation, and shearing. These transformations preserve straight lines and relative distances between points on those lines but may change the angles between lines and the object's size and orientation.</a:t>
            </a:r>
            <a:endParaRPr lang="en-IN" sz="2800" dirty="0" smtClean="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953655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13781709" cy="1956435"/>
          </a:xfrm>
          <a:prstGeom prst="rect">
            <a:avLst/>
          </a:prstGeom>
          <a:noFill/>
          <a:ln/>
        </p:spPr>
        <p:txBody>
          <a:bodyPr wrap="square" rtlCol="0" anchor="t"/>
          <a:lstStyle/>
          <a:p>
            <a:pPr>
              <a:lnSpc>
                <a:spcPts val="5550"/>
              </a:lnSpc>
            </a:pPr>
            <a:r>
              <a:rPr lang="en-IN" sz="4400" b="1" dirty="0" smtClean="0">
                <a:latin typeface="Bitter"/>
              </a:rPr>
              <a:t>Affine – Points and Frames</a:t>
            </a:r>
            <a:endParaRPr lang="en-US" sz="4400" b="1" dirty="0">
              <a:latin typeface="Bitter"/>
              <a:ea typeface="Open Sans" panose="020B0604020202020204" charset="0"/>
              <a:cs typeface="Open Sans" panose="020B0604020202020204" charset="0"/>
            </a:endParaRPr>
          </a:p>
        </p:txBody>
      </p:sp>
      <p:sp>
        <p:nvSpPr>
          <p:cNvPr id="11" name="Text 3"/>
          <p:cNvSpPr/>
          <p:nvPr/>
        </p:nvSpPr>
        <p:spPr>
          <a:xfrm>
            <a:off x="804299" y="2094693"/>
            <a:ext cx="13121907" cy="1451610"/>
          </a:xfrm>
          <a:prstGeom prst="rect">
            <a:avLst/>
          </a:prstGeom>
          <a:noFill/>
          <a:ln/>
        </p:spPr>
        <p:txBody>
          <a:bodyPr wrap="square" rtlCol="0" anchor="t"/>
          <a:lstStyle/>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a:latin typeface="Open Sans" panose="020B0604020202020204" charset="0"/>
                <a:ea typeface="Open Sans" panose="020B0604020202020204" charset="0"/>
                <a:cs typeface="Open Sans" panose="020B0604020202020204" charset="0"/>
              </a:rPr>
              <a:t>Points</a:t>
            </a:r>
            <a:r>
              <a:rPr lang="en-US" altLang="en-US" sz="2800" dirty="0">
                <a:latin typeface="Open Sans" panose="020B0604020202020204" charset="0"/>
                <a:ea typeface="Open Sans" panose="020B0604020202020204" charset="0"/>
                <a:cs typeface="Open Sans" panose="020B0604020202020204" charset="0"/>
              </a:rPr>
              <a:t>: In 3D space, a point is defined by its coordinates, usually as </a:t>
            </a:r>
            <a:r>
              <a:rPr lang="en-US" altLang="en-US" sz="2800" dirty="0" smtClean="0">
                <a:latin typeface="Open Sans" panose="020B0604020202020204" charset="0"/>
                <a:ea typeface="Open Sans" panose="020B0604020202020204" charset="0"/>
                <a:cs typeface="Open Sans" panose="020B0604020202020204" charset="0"/>
              </a:rPr>
              <a:t>(</a:t>
            </a:r>
            <a:r>
              <a:rPr lang="en-US" altLang="en-US" sz="2800" dirty="0" err="1" smtClean="0">
                <a:latin typeface="Open Sans" panose="020B0604020202020204" charset="0"/>
                <a:ea typeface="Open Sans" panose="020B0604020202020204" charset="0"/>
                <a:cs typeface="Open Sans" panose="020B0604020202020204" charset="0"/>
              </a:rPr>
              <a:t>x,y,z</a:t>
            </a:r>
            <a:r>
              <a:rPr lang="en-US" altLang="en-US" sz="2800" dirty="0">
                <a:latin typeface="Open Sans" panose="020B0604020202020204" charset="0"/>
                <a:ea typeface="Open Sans" panose="020B0604020202020204" charset="0"/>
                <a:cs typeface="Open Sans" panose="020B0604020202020204" charset="0"/>
              </a:rPr>
              <a:t>). When applying affine transformations, the position of the point is altered based on the type of </a:t>
            </a:r>
            <a:r>
              <a:rPr lang="en-US" altLang="en-US" sz="2800" dirty="0" smtClean="0">
                <a:latin typeface="Open Sans" panose="020B0604020202020204" charset="0"/>
                <a:ea typeface="Open Sans" panose="020B0604020202020204" charset="0"/>
                <a:cs typeface="Open Sans" panose="020B0604020202020204" charset="0"/>
              </a:rPr>
              <a:t>transformation.</a:t>
            </a:r>
          </a:p>
          <a:p>
            <a:pPr marL="457200" lvl="0" indent="-457200" eaLnBrk="0" fontAlgn="base" hangingPunct="0">
              <a:lnSpc>
                <a:spcPct val="150000"/>
              </a:lnSpc>
              <a:spcBef>
                <a:spcPct val="0"/>
              </a:spcBef>
              <a:spcAft>
                <a:spcPct val="0"/>
              </a:spcAft>
              <a:buFont typeface="Arial" panose="020B0604020202020204" pitchFamily="34" charset="0"/>
              <a:buChar char="•"/>
            </a:pPr>
            <a:r>
              <a:rPr lang="en-US" altLang="en-US" sz="2800" b="1" dirty="0" smtClean="0">
                <a:latin typeface="Open Sans" panose="020B0604020202020204" charset="0"/>
                <a:ea typeface="Open Sans" panose="020B0604020202020204" charset="0"/>
                <a:cs typeface="Open Sans" panose="020B0604020202020204" charset="0"/>
              </a:rPr>
              <a:t>Frames</a:t>
            </a:r>
            <a:r>
              <a:rPr lang="en-US" altLang="en-US" sz="2800" dirty="0">
                <a:latin typeface="Open Sans" panose="020B0604020202020204" charset="0"/>
                <a:ea typeface="Open Sans" panose="020B0604020202020204" charset="0"/>
                <a:cs typeface="Open Sans" panose="020B0604020202020204" charset="0"/>
              </a:rPr>
              <a:t>: A frame in 3D space is like a local coordinate system defined by an origin and three perpendicular axes (usually x, y, and z). The frame helps describe the position and orientation of objects in space. Affine transformations change not only the position of points but also the entire coordinate frame.</a:t>
            </a:r>
          </a:p>
        </p:txBody>
      </p:sp>
    </p:spTree>
    <p:extLst>
      <p:ext uri="{BB962C8B-B14F-4D97-AF65-F5344CB8AC3E}">
        <p14:creationId xmlns:p14="http://schemas.microsoft.com/office/powerpoint/2010/main" val="275125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13781709" cy="1956435"/>
          </a:xfrm>
          <a:prstGeom prst="rect">
            <a:avLst/>
          </a:prstGeom>
          <a:noFill/>
          <a:ln/>
        </p:spPr>
        <p:txBody>
          <a:bodyPr wrap="square" rtlCol="0" anchor="t"/>
          <a:lstStyle/>
          <a:p>
            <a:pPr>
              <a:lnSpc>
                <a:spcPts val="5550"/>
              </a:lnSpc>
            </a:pPr>
            <a:r>
              <a:rPr lang="en-IN" sz="4400" b="1" dirty="0" smtClean="0">
                <a:latin typeface="Bitter"/>
              </a:rPr>
              <a:t>Affine </a:t>
            </a:r>
            <a:r>
              <a:rPr lang="en-US" sz="4400" b="1" dirty="0">
                <a:latin typeface="Bitter"/>
              </a:rPr>
              <a:t>Transformations and 4 by 4 Matrices</a:t>
            </a:r>
            <a:endParaRPr lang="en-US" sz="4400" b="1" dirty="0">
              <a:latin typeface="Bitter"/>
              <a:ea typeface="Open Sans" panose="020B0604020202020204" charset="0"/>
              <a:cs typeface="Open Sans" panose="020B0604020202020204" charset="0"/>
            </a:endParaRPr>
          </a:p>
        </p:txBody>
      </p:sp>
      <p:sp>
        <p:nvSpPr>
          <p:cNvPr id="11" name="Text 3"/>
          <p:cNvSpPr/>
          <p:nvPr/>
        </p:nvSpPr>
        <p:spPr>
          <a:xfrm>
            <a:off x="804299" y="1470182"/>
            <a:ext cx="12901191" cy="1451610"/>
          </a:xfrm>
          <a:prstGeom prst="rect">
            <a:avLst/>
          </a:prstGeom>
          <a:noFill/>
          <a:ln/>
        </p:spPr>
        <p:txBody>
          <a:bodyPr wrap="square" rtlCol="0" anchor="t"/>
          <a:lstStyle/>
          <a:p>
            <a:pPr lvl="0" eaLnBrk="0" fontAlgn="base" hangingPunct="0">
              <a:lnSpc>
                <a:spcPct val="150000"/>
              </a:lnSpc>
              <a:spcBef>
                <a:spcPct val="0"/>
              </a:spcBef>
              <a:spcAft>
                <a:spcPct val="0"/>
              </a:spcAft>
            </a:pPr>
            <a:r>
              <a:rPr lang="en-US" sz="2800" b="1" dirty="0">
                <a:latin typeface="Open Sans" panose="020B0604020202020204" charset="0"/>
                <a:ea typeface="Open Sans" panose="020B0604020202020204" charset="0"/>
                <a:cs typeface="Open Sans" panose="020B0604020202020204" charset="0"/>
              </a:rPr>
              <a:t>Affine transformations</a:t>
            </a:r>
            <a:r>
              <a:rPr lang="en-US" sz="2800" dirty="0">
                <a:latin typeface="Open Sans" panose="020B0604020202020204" charset="0"/>
                <a:ea typeface="Open Sans" panose="020B0604020202020204" charset="0"/>
                <a:cs typeface="Open Sans" panose="020B0604020202020204" charset="0"/>
              </a:rPr>
              <a:t> in 3D computer graphics include operations like </a:t>
            </a:r>
            <a:r>
              <a:rPr lang="en-US" sz="2800" b="1" dirty="0">
                <a:latin typeface="Open Sans" panose="020B0604020202020204" charset="0"/>
                <a:ea typeface="Open Sans" panose="020B0604020202020204" charset="0"/>
                <a:cs typeface="Open Sans" panose="020B0604020202020204" charset="0"/>
              </a:rPr>
              <a:t>translation</a:t>
            </a:r>
            <a:r>
              <a:rPr lang="en-US" sz="2800" dirty="0">
                <a:latin typeface="Open Sans" panose="020B0604020202020204" charset="0"/>
                <a:ea typeface="Open Sans" panose="020B0604020202020204" charset="0"/>
                <a:cs typeface="Open Sans" panose="020B0604020202020204" charset="0"/>
              </a:rPr>
              <a:t>, </a:t>
            </a:r>
            <a:r>
              <a:rPr lang="en-US" sz="2800" b="1" dirty="0">
                <a:latin typeface="Open Sans" panose="020B0604020202020204" charset="0"/>
                <a:ea typeface="Open Sans" panose="020B0604020202020204" charset="0"/>
                <a:cs typeface="Open Sans" panose="020B0604020202020204" charset="0"/>
              </a:rPr>
              <a:t>scaling</a:t>
            </a:r>
            <a:r>
              <a:rPr lang="en-US" sz="2800" dirty="0">
                <a:latin typeface="Open Sans" panose="020B0604020202020204" charset="0"/>
                <a:ea typeface="Open Sans" panose="020B0604020202020204" charset="0"/>
                <a:cs typeface="Open Sans" panose="020B0604020202020204" charset="0"/>
              </a:rPr>
              <a:t>, </a:t>
            </a:r>
            <a:r>
              <a:rPr lang="en-US" sz="2800" b="1" dirty="0">
                <a:latin typeface="Open Sans" panose="020B0604020202020204" charset="0"/>
                <a:ea typeface="Open Sans" panose="020B0604020202020204" charset="0"/>
                <a:cs typeface="Open Sans" panose="020B0604020202020204" charset="0"/>
              </a:rPr>
              <a:t>rotation</a:t>
            </a:r>
            <a:r>
              <a:rPr lang="en-US" sz="2800" dirty="0">
                <a:latin typeface="Open Sans" panose="020B0604020202020204" charset="0"/>
                <a:ea typeface="Open Sans" panose="020B0604020202020204" charset="0"/>
                <a:cs typeface="Open Sans" panose="020B0604020202020204" charset="0"/>
              </a:rPr>
              <a:t>, and </a:t>
            </a:r>
            <a:r>
              <a:rPr lang="en-US" sz="2800" b="1" dirty="0">
                <a:latin typeface="Open Sans" panose="020B0604020202020204" charset="0"/>
                <a:ea typeface="Open Sans" panose="020B0604020202020204" charset="0"/>
                <a:cs typeface="Open Sans" panose="020B0604020202020204" charset="0"/>
              </a:rPr>
              <a:t>shearing</a:t>
            </a:r>
            <a:r>
              <a:rPr lang="en-US" sz="2800" dirty="0">
                <a:latin typeface="Open Sans" panose="020B0604020202020204" charset="0"/>
                <a:ea typeface="Open Sans" panose="020B0604020202020204" charset="0"/>
                <a:cs typeface="Open Sans" panose="020B0604020202020204" charset="0"/>
              </a:rPr>
              <a:t>. These transformations are essential for moving and manipulating objects in 3D space. To apply them efficiently, we use </a:t>
            </a:r>
            <a:r>
              <a:rPr lang="en-US" sz="2800" b="1" dirty="0">
                <a:latin typeface="Open Sans" panose="020B0604020202020204" charset="0"/>
                <a:ea typeface="Open Sans" panose="020B0604020202020204" charset="0"/>
                <a:cs typeface="Open Sans" panose="020B0604020202020204" charset="0"/>
              </a:rPr>
              <a:t>4x4 </a:t>
            </a:r>
            <a:r>
              <a:rPr lang="en-US" sz="2800" b="1" dirty="0" smtClean="0">
                <a:latin typeface="Open Sans" panose="020B0604020202020204" charset="0"/>
                <a:ea typeface="Open Sans" panose="020B0604020202020204" charset="0"/>
                <a:cs typeface="Open Sans" panose="020B0604020202020204" charset="0"/>
              </a:rPr>
              <a:t>matrices</a:t>
            </a:r>
            <a:r>
              <a:rPr lang="en-US" sz="2800" dirty="0" smtClean="0">
                <a:latin typeface="Open Sans" panose="020B0604020202020204" charset="0"/>
                <a:ea typeface="Open Sans" panose="020B0604020202020204" charset="0"/>
                <a:cs typeface="Open Sans" panose="020B0604020202020204" charset="0"/>
              </a:rPr>
              <a:t>.</a:t>
            </a:r>
            <a:endParaRPr lang="en-US" altLang="en-US" sz="2800" dirty="0">
              <a:latin typeface="Open Sans" panose="020B0604020202020204" charset="0"/>
              <a:ea typeface="Open Sans" panose="020B0604020202020204" charset="0"/>
              <a:cs typeface="Open Sans" panose="020B0604020202020204" charset="0"/>
            </a:endParaRPr>
          </a:p>
        </p:txBody>
      </p:sp>
      <p:sp>
        <p:nvSpPr>
          <p:cNvPr id="6" name="Text 2"/>
          <p:cNvSpPr/>
          <p:nvPr/>
        </p:nvSpPr>
        <p:spPr>
          <a:xfrm>
            <a:off x="804297" y="4202059"/>
            <a:ext cx="13781709" cy="1956435"/>
          </a:xfrm>
          <a:prstGeom prst="rect">
            <a:avLst/>
          </a:prstGeom>
          <a:noFill/>
          <a:ln/>
        </p:spPr>
        <p:txBody>
          <a:bodyPr wrap="square" rtlCol="0" anchor="t"/>
          <a:lstStyle/>
          <a:p>
            <a:pPr>
              <a:lnSpc>
                <a:spcPts val="5550"/>
              </a:lnSpc>
            </a:pPr>
            <a:r>
              <a:rPr lang="en-IN" sz="3600" b="1" dirty="0"/>
              <a:t>Why Use 4x4 Matrices?</a:t>
            </a:r>
            <a:endParaRPr lang="en-US" sz="3600" b="1" dirty="0">
              <a:latin typeface="Bitter"/>
              <a:ea typeface="Open Sans" panose="020B0604020202020204" charset="0"/>
              <a:cs typeface="Open Sans" panose="020B0604020202020204" charset="0"/>
            </a:endParaRPr>
          </a:p>
        </p:txBody>
      </p:sp>
      <p:sp>
        <p:nvSpPr>
          <p:cNvPr id="7" name="Text 3"/>
          <p:cNvSpPr/>
          <p:nvPr/>
        </p:nvSpPr>
        <p:spPr>
          <a:xfrm>
            <a:off x="804297" y="4880789"/>
            <a:ext cx="13121907" cy="1451610"/>
          </a:xfrm>
          <a:prstGeom prst="rect">
            <a:avLst/>
          </a:prstGeom>
          <a:noFill/>
          <a:ln/>
        </p:spPr>
        <p:txBody>
          <a:bodyPr wrap="square" rtlCol="0" anchor="t"/>
          <a:lstStyle/>
          <a:p>
            <a:pPr lvl="0" eaLnBrk="0" fontAlgn="base" hangingPunct="0">
              <a:lnSpc>
                <a:spcPct val="150000"/>
              </a:lnSpc>
              <a:spcBef>
                <a:spcPct val="0"/>
              </a:spcBef>
              <a:spcAft>
                <a:spcPct val="0"/>
              </a:spcAft>
            </a:pPr>
            <a:r>
              <a:rPr lang="en-US" sz="2800" dirty="0">
                <a:latin typeface="Open Sans" panose="020B0604020202020204" charset="0"/>
                <a:ea typeface="Open Sans" panose="020B0604020202020204" charset="0"/>
                <a:cs typeface="Open Sans" panose="020B0604020202020204" charset="0"/>
              </a:rPr>
              <a:t>In 3D transformations, </a:t>
            </a:r>
            <a:r>
              <a:rPr lang="en-US" sz="2800" b="1" dirty="0">
                <a:latin typeface="Open Sans" panose="020B0604020202020204" charset="0"/>
                <a:ea typeface="Open Sans" panose="020B0604020202020204" charset="0"/>
                <a:cs typeface="Open Sans" panose="020B0604020202020204" charset="0"/>
              </a:rPr>
              <a:t>3x3 matrices</a:t>
            </a:r>
            <a:r>
              <a:rPr lang="en-US" sz="2800" dirty="0">
                <a:latin typeface="Open Sans" panose="020B0604020202020204" charset="0"/>
                <a:ea typeface="Open Sans" panose="020B0604020202020204" charset="0"/>
                <a:cs typeface="Open Sans" panose="020B0604020202020204" charset="0"/>
              </a:rPr>
              <a:t> are limited to linear transformations (scaling, rotation, shearing), but they cannot handle translation. To include translation in the transformation process, we expand to </a:t>
            </a:r>
            <a:r>
              <a:rPr lang="en-US" sz="2800" b="1" dirty="0">
                <a:latin typeface="Open Sans" panose="020B0604020202020204" charset="0"/>
                <a:ea typeface="Open Sans" panose="020B0604020202020204" charset="0"/>
                <a:cs typeface="Open Sans" panose="020B0604020202020204" charset="0"/>
              </a:rPr>
              <a:t>4x4 matrices</a:t>
            </a:r>
            <a:r>
              <a:rPr lang="en-US" sz="2800" dirty="0">
                <a:latin typeface="Open Sans" panose="020B0604020202020204" charset="0"/>
                <a:ea typeface="Open Sans" panose="020B0604020202020204" charset="0"/>
                <a:cs typeface="Open Sans" panose="020B0604020202020204" charset="0"/>
              </a:rPr>
              <a:t>, which allow all types of affine transformations to be combined and applied using matrix multiplication.</a:t>
            </a:r>
            <a:endParaRPr lang="en-US" altLang="en-US" sz="28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885467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24345" y="223097"/>
            <a:ext cx="13781709" cy="1956435"/>
          </a:xfrm>
          <a:prstGeom prst="rect">
            <a:avLst/>
          </a:prstGeom>
          <a:noFill/>
          <a:ln/>
        </p:spPr>
        <p:txBody>
          <a:bodyPr wrap="square" rtlCol="0" anchor="t"/>
          <a:lstStyle/>
          <a:p>
            <a:pPr>
              <a:lnSpc>
                <a:spcPts val="5550"/>
              </a:lnSpc>
            </a:pPr>
            <a:r>
              <a:rPr lang="en-IN" sz="4400" b="1" dirty="0" smtClean="0">
                <a:latin typeface="Bitter"/>
              </a:rPr>
              <a:t>Affine </a:t>
            </a:r>
            <a:r>
              <a:rPr lang="en-US" sz="4400" b="1" dirty="0">
                <a:latin typeface="Bitter"/>
              </a:rPr>
              <a:t>Transformations and 4 by 4 Matrices</a:t>
            </a:r>
            <a:endParaRPr lang="en-US" sz="4400" b="1" dirty="0">
              <a:latin typeface="Bitter"/>
              <a:ea typeface="Open Sans" panose="020B0604020202020204" charset="0"/>
              <a:cs typeface="Open Sans" panose="020B0604020202020204" charset="0"/>
            </a:endParaRPr>
          </a:p>
        </p:txBody>
      </p:sp>
      <p:sp>
        <p:nvSpPr>
          <p:cNvPr id="6" name="Text 2"/>
          <p:cNvSpPr/>
          <p:nvPr/>
        </p:nvSpPr>
        <p:spPr>
          <a:xfrm>
            <a:off x="804297" y="1027153"/>
            <a:ext cx="13781709" cy="1956435"/>
          </a:xfrm>
          <a:prstGeom prst="rect">
            <a:avLst/>
          </a:prstGeom>
          <a:noFill/>
          <a:ln/>
        </p:spPr>
        <p:txBody>
          <a:bodyPr wrap="square" rtlCol="0" anchor="t"/>
          <a:lstStyle/>
          <a:p>
            <a:pPr>
              <a:lnSpc>
                <a:spcPts val="5550"/>
              </a:lnSpc>
            </a:pPr>
            <a:r>
              <a:rPr lang="en-IN" sz="3600" b="1" dirty="0">
                <a:latin typeface="Open Sans" panose="020B0604020202020204" charset="0"/>
                <a:ea typeface="Open Sans" panose="020B0604020202020204" charset="0"/>
                <a:cs typeface="Open Sans" panose="020B0604020202020204" charset="0"/>
              </a:rPr>
              <a:t>4x4 Matrix Structure</a:t>
            </a:r>
            <a:endParaRPr lang="en-US" sz="3600" b="1" dirty="0">
              <a:latin typeface="Open Sans" panose="020B0604020202020204" charset="0"/>
              <a:ea typeface="Open Sans" panose="020B0604020202020204" charset="0"/>
              <a:cs typeface="Open Sans" panose="020B0604020202020204" charset="0"/>
            </a:endParaRPr>
          </a:p>
        </p:txBody>
      </p:sp>
      <p:sp>
        <p:nvSpPr>
          <p:cNvPr id="7" name="Text 3"/>
          <p:cNvSpPr/>
          <p:nvPr/>
        </p:nvSpPr>
        <p:spPr>
          <a:xfrm>
            <a:off x="1084147" y="1855755"/>
            <a:ext cx="13121907" cy="1451610"/>
          </a:xfrm>
          <a:prstGeom prst="rect">
            <a:avLst/>
          </a:prstGeom>
          <a:noFill/>
          <a:ln/>
        </p:spPr>
        <p:txBody>
          <a:bodyPr wrap="square" rtlCol="0" anchor="t"/>
          <a:lstStyle/>
          <a:p>
            <a:pPr lvl="0" eaLnBrk="0" fontAlgn="base" hangingPunct="0">
              <a:lnSpc>
                <a:spcPct val="150000"/>
              </a:lnSpc>
              <a:spcBef>
                <a:spcPct val="0"/>
              </a:spcBef>
              <a:spcAft>
                <a:spcPct val="0"/>
              </a:spcAft>
            </a:pPr>
            <a:r>
              <a:rPr lang="en-US" sz="2800" dirty="0">
                <a:latin typeface="Open Sans" panose="020B0604020202020204" charset="0"/>
                <a:ea typeface="Open Sans" panose="020B0604020202020204" charset="0"/>
                <a:cs typeface="Open Sans" panose="020B0604020202020204" charset="0"/>
              </a:rPr>
              <a:t>A typical 4x4 matrix used in affine transformations looks like this</a:t>
            </a:r>
            <a:r>
              <a:rPr lang="en-US" sz="2800" dirty="0" smtClean="0">
                <a:latin typeface="Open Sans" panose="020B0604020202020204" charset="0"/>
                <a:ea typeface="Open Sans" panose="020B0604020202020204" charset="0"/>
                <a:cs typeface="Open Sans" panose="020B0604020202020204" charset="0"/>
              </a:rPr>
              <a:t>:</a:t>
            </a:r>
          </a:p>
          <a:p>
            <a:pPr lvl="0" eaLnBrk="0" fontAlgn="base" hangingPunct="0">
              <a:lnSpc>
                <a:spcPct val="150000"/>
              </a:lnSpc>
              <a:spcBef>
                <a:spcPct val="0"/>
              </a:spcBef>
              <a:spcAft>
                <a:spcPct val="0"/>
              </a:spcAft>
            </a:pPr>
            <a:endParaRPr lang="en-US" altLang="en-US" sz="2800" dirty="0">
              <a:latin typeface="Open Sans" panose="020B0604020202020204" charset="0"/>
              <a:ea typeface="Open Sans" panose="020B0604020202020204" charset="0"/>
              <a:cs typeface="Open Sans" panose="020B0604020202020204" charset="0"/>
            </a:endParaRPr>
          </a:p>
          <a:p>
            <a:pPr lvl="0" eaLnBrk="0" fontAlgn="base" hangingPunct="0">
              <a:lnSpc>
                <a:spcPct val="150000"/>
              </a:lnSpc>
              <a:spcBef>
                <a:spcPct val="0"/>
              </a:spcBef>
              <a:spcAft>
                <a:spcPct val="0"/>
              </a:spcAft>
            </a:pPr>
            <a:endParaRPr lang="en-US" altLang="en-US" sz="2800" dirty="0" smtClean="0">
              <a:latin typeface="Open Sans" panose="020B0604020202020204" charset="0"/>
              <a:ea typeface="Open Sans" panose="020B0604020202020204" charset="0"/>
              <a:cs typeface="Open Sans" panose="020B0604020202020204" charset="0"/>
            </a:endParaRPr>
          </a:p>
          <a:p>
            <a:pPr lvl="0" eaLnBrk="0" fontAlgn="base" hangingPunct="0">
              <a:lnSpc>
                <a:spcPct val="150000"/>
              </a:lnSpc>
              <a:spcBef>
                <a:spcPct val="0"/>
              </a:spcBef>
              <a:spcAft>
                <a:spcPct val="0"/>
              </a:spcAft>
            </a:pPr>
            <a:endParaRPr lang="en-US" altLang="en-US" sz="2800" dirty="0" smtClean="0">
              <a:latin typeface="Open Sans" panose="020B0604020202020204" charset="0"/>
              <a:ea typeface="Open Sans" panose="020B0604020202020204" charset="0"/>
              <a:cs typeface="Open Sans" panose="020B0604020202020204" charset="0"/>
            </a:endParaRPr>
          </a:p>
          <a:p>
            <a:pPr lvl="0" eaLnBrk="0" fontAlgn="base" hangingPunct="0">
              <a:spcBef>
                <a:spcPct val="0"/>
              </a:spcBef>
              <a:spcAft>
                <a:spcPct val="0"/>
              </a:spcAft>
            </a:pPr>
            <a:endParaRPr lang="en-US" altLang="en-US" sz="2800" dirty="0">
              <a:latin typeface="Arial" panose="020B0604020202020204" pitchFamily="34" charset="0"/>
            </a:endParaRPr>
          </a:p>
          <a:p>
            <a:pPr marL="457200" lvl="0" indent="-457200" eaLnBrk="0" fontAlgn="base" hangingPunct="0">
              <a:spcBef>
                <a:spcPct val="0"/>
              </a:spcBef>
              <a:spcAft>
                <a:spcPct val="0"/>
              </a:spcAft>
              <a:buFont typeface="Arial" panose="020B0604020202020204" pitchFamily="34" charset="0"/>
              <a:buChar char="•"/>
            </a:pPr>
            <a:r>
              <a:rPr lang="en-US" altLang="en-US" sz="2800" dirty="0">
                <a:latin typeface="Arial" panose="020B0604020202020204" pitchFamily="34" charset="0"/>
              </a:rPr>
              <a:t>The upper-left </a:t>
            </a:r>
            <a:r>
              <a:rPr lang="en-US" altLang="en-US" sz="2800" b="1" dirty="0">
                <a:latin typeface="Arial" panose="020B0604020202020204" pitchFamily="34" charset="0"/>
              </a:rPr>
              <a:t>3x3</a:t>
            </a:r>
            <a:r>
              <a:rPr lang="en-US" altLang="en-US" sz="2800" dirty="0">
                <a:latin typeface="Arial" panose="020B0604020202020204" pitchFamily="34" charset="0"/>
              </a:rPr>
              <a:t> part of the matrix (with elements </a:t>
            </a:r>
            <a:r>
              <a:rPr lang="en-US" altLang="en-US" sz="2800" dirty="0" err="1" smtClean="0">
                <a:latin typeface="Arial" panose="020B0604020202020204" pitchFamily="34" charset="0"/>
              </a:rPr>
              <a:t>a</a:t>
            </a:r>
            <a:r>
              <a:rPr lang="en-US" altLang="en-US" sz="2800" baseline="-25000" dirty="0" err="1" smtClean="0">
                <a:latin typeface="Arial" panose="020B0604020202020204" pitchFamily="34" charset="0"/>
              </a:rPr>
              <a:t>ij</a:t>
            </a:r>
            <a:r>
              <a:rPr lang="en-US" altLang="en-US" sz="2800" baseline="-25000" dirty="0" smtClean="0">
                <a:latin typeface="Arial" panose="020B0604020202020204" pitchFamily="34" charset="0"/>
              </a:rPr>
              <a:t>​</a:t>
            </a:r>
            <a:r>
              <a:rPr lang="en-US" altLang="en-US" sz="2800" dirty="0">
                <a:latin typeface="Arial" panose="020B0604020202020204" pitchFamily="34" charset="0"/>
              </a:rPr>
              <a:t>) handles rotation, scaling, and </a:t>
            </a:r>
            <a:r>
              <a:rPr lang="en-US" altLang="en-US" sz="2800" dirty="0" smtClean="0">
                <a:latin typeface="Arial" panose="020B0604020202020204" pitchFamily="34" charset="0"/>
              </a:rPr>
              <a:t>shearing.</a:t>
            </a:r>
          </a:p>
          <a:p>
            <a:pPr marL="457200" lvl="0" indent="-457200" eaLnBrk="0" fontAlgn="base" hangingPunct="0">
              <a:spcBef>
                <a:spcPct val="0"/>
              </a:spcBef>
              <a:spcAft>
                <a:spcPct val="0"/>
              </a:spcAft>
              <a:buFont typeface="Arial" panose="020B0604020202020204" pitchFamily="34" charset="0"/>
              <a:buChar char="•"/>
            </a:pPr>
            <a:r>
              <a:rPr lang="en-US" altLang="en-US" sz="2800" dirty="0" smtClean="0">
                <a:latin typeface="Arial" panose="020B0604020202020204" pitchFamily="34" charset="0"/>
              </a:rPr>
              <a:t>The </a:t>
            </a:r>
            <a:r>
              <a:rPr lang="en-US" altLang="en-US" sz="2800" dirty="0">
                <a:latin typeface="Arial" panose="020B0604020202020204" pitchFamily="34" charset="0"/>
              </a:rPr>
              <a:t>last column [</a:t>
            </a:r>
            <a:r>
              <a:rPr lang="en-US" altLang="en-US" sz="2800" dirty="0" err="1" smtClean="0">
                <a:latin typeface="Arial" panose="020B0604020202020204" pitchFamily="34" charset="0"/>
              </a:rPr>
              <a:t>t</a:t>
            </a:r>
            <a:r>
              <a:rPr lang="en-US" altLang="en-US" sz="2800" baseline="-25000" dirty="0" err="1" smtClean="0">
                <a:latin typeface="Arial" panose="020B0604020202020204" pitchFamily="34" charset="0"/>
              </a:rPr>
              <a:t>x</a:t>
            </a:r>
            <a:r>
              <a:rPr lang="en-US" altLang="en-US" sz="2800" dirty="0" smtClean="0">
                <a:latin typeface="Arial" panose="020B0604020202020204" pitchFamily="34" charset="0"/>
              </a:rPr>
              <a:t>, t</a:t>
            </a:r>
            <a:r>
              <a:rPr lang="en-US" altLang="en-US" sz="2800" baseline="-25000" dirty="0" smtClean="0">
                <a:latin typeface="Arial" panose="020B0604020202020204" pitchFamily="34" charset="0"/>
              </a:rPr>
              <a:t>y</a:t>
            </a:r>
            <a:r>
              <a:rPr lang="en-US" altLang="en-US" sz="2800" dirty="0" smtClean="0">
                <a:latin typeface="Arial" panose="020B0604020202020204" pitchFamily="34" charset="0"/>
              </a:rPr>
              <a:t>, </a:t>
            </a:r>
            <a:r>
              <a:rPr lang="en-US" altLang="en-US" sz="2800" dirty="0" err="1" smtClean="0">
                <a:latin typeface="Arial" panose="020B0604020202020204" pitchFamily="34" charset="0"/>
              </a:rPr>
              <a:t>t</a:t>
            </a:r>
            <a:r>
              <a:rPr lang="en-US" altLang="en-US" sz="2800" baseline="-25000" dirty="0" err="1" smtClean="0">
                <a:latin typeface="Arial" panose="020B0604020202020204" pitchFamily="34" charset="0"/>
              </a:rPr>
              <a:t>z</a:t>
            </a:r>
            <a:r>
              <a:rPr lang="en-US" altLang="en-US" sz="2800" dirty="0" smtClean="0">
                <a:latin typeface="Arial" panose="020B0604020202020204" pitchFamily="34" charset="0"/>
              </a:rPr>
              <a:t>]</a:t>
            </a:r>
            <a:r>
              <a:rPr lang="en-US" altLang="en-US" sz="2800" baseline="30000" dirty="0" smtClean="0">
                <a:latin typeface="Arial" panose="020B0604020202020204" pitchFamily="34" charset="0"/>
              </a:rPr>
              <a:t>T</a:t>
            </a:r>
            <a:r>
              <a:rPr lang="en-US" altLang="en-US" sz="2800" dirty="0" smtClean="0">
                <a:latin typeface="Arial" panose="020B0604020202020204" pitchFamily="34" charset="0"/>
              </a:rPr>
              <a:t> handles </a:t>
            </a:r>
            <a:r>
              <a:rPr lang="en-US" altLang="en-US" sz="2800" b="1" dirty="0">
                <a:latin typeface="Arial" panose="020B0604020202020204" pitchFamily="34" charset="0"/>
              </a:rPr>
              <a:t>translation</a:t>
            </a:r>
            <a:r>
              <a:rPr lang="en-US" altLang="en-US" sz="2800" dirty="0">
                <a:latin typeface="Arial" panose="020B0604020202020204" pitchFamily="34" charset="0"/>
              </a:rPr>
              <a:t> (moving an object in the x, y, and z directions</a:t>
            </a:r>
            <a:r>
              <a:rPr lang="en-US" altLang="en-US" sz="2800" dirty="0" smtClean="0">
                <a:latin typeface="Arial" panose="020B0604020202020204" pitchFamily="34" charset="0"/>
              </a:rPr>
              <a:t>).</a:t>
            </a:r>
          </a:p>
          <a:p>
            <a:pPr marL="457200" lvl="0" indent="-457200" eaLnBrk="0" fontAlgn="base" hangingPunct="0">
              <a:spcBef>
                <a:spcPct val="0"/>
              </a:spcBef>
              <a:spcAft>
                <a:spcPct val="0"/>
              </a:spcAft>
              <a:buFont typeface="Arial" panose="020B0604020202020204" pitchFamily="34" charset="0"/>
              <a:buChar char="•"/>
            </a:pPr>
            <a:r>
              <a:rPr lang="en-US" altLang="en-US" sz="2800" dirty="0" smtClean="0">
                <a:latin typeface="Arial" panose="020B0604020202020204" pitchFamily="34" charset="0"/>
              </a:rPr>
              <a:t>The </a:t>
            </a:r>
            <a:r>
              <a:rPr lang="en-US" altLang="en-US" sz="2800" dirty="0">
                <a:latin typeface="Arial" panose="020B0604020202020204" pitchFamily="34" charset="0"/>
              </a:rPr>
              <a:t>bottom row [</a:t>
            </a:r>
            <a:r>
              <a:rPr lang="en-US" altLang="en-US" sz="2800" dirty="0" smtClean="0">
                <a:latin typeface="Arial" panose="020B0604020202020204" pitchFamily="34" charset="0"/>
              </a:rPr>
              <a:t>0,0,0,1] allows </a:t>
            </a:r>
            <a:r>
              <a:rPr lang="en-US" altLang="en-US" sz="2800" dirty="0">
                <a:latin typeface="Arial" panose="020B0604020202020204" pitchFamily="34" charset="0"/>
              </a:rPr>
              <a:t>for the use of </a:t>
            </a:r>
            <a:r>
              <a:rPr lang="en-US" altLang="en-US" sz="2800" b="1" dirty="0">
                <a:latin typeface="Arial" panose="020B0604020202020204" pitchFamily="34" charset="0"/>
              </a:rPr>
              <a:t>homogeneous coordinates</a:t>
            </a:r>
            <a:r>
              <a:rPr lang="en-US" altLang="en-US" sz="2800" dirty="0">
                <a:latin typeface="Arial" panose="020B0604020202020204" pitchFamily="34" charset="0"/>
              </a:rPr>
              <a:t>, which is key for managing translation and perspective transformations. </a:t>
            </a:r>
          </a:p>
          <a:p>
            <a:pPr lvl="0" eaLnBrk="0" fontAlgn="base" hangingPunct="0">
              <a:lnSpc>
                <a:spcPct val="150000"/>
              </a:lnSpc>
              <a:spcBef>
                <a:spcPct val="0"/>
              </a:spcBef>
              <a:spcAft>
                <a:spcPct val="0"/>
              </a:spcAft>
            </a:pPr>
            <a:endParaRPr lang="en-US" altLang="en-US" sz="2800" dirty="0">
              <a:latin typeface="Open Sans" panose="020B0604020202020204" charset="0"/>
              <a:ea typeface="Open Sans" panose="020B0604020202020204" charset="0"/>
              <a:cs typeface="Open Sans" panose="020B0604020202020204"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4479" t="30548" r="35858" b="59389"/>
          <a:stretch/>
        </p:blipFill>
        <p:spPr>
          <a:xfrm>
            <a:off x="4001844" y="2585938"/>
            <a:ext cx="3506993" cy="2054711"/>
          </a:xfrm>
          <a:prstGeom prst="rect">
            <a:avLst/>
          </a:prstGeom>
        </p:spPr>
      </p:pic>
    </p:spTree>
    <p:extLst>
      <p:ext uri="{BB962C8B-B14F-4D97-AF65-F5344CB8AC3E}">
        <p14:creationId xmlns:p14="http://schemas.microsoft.com/office/powerpoint/2010/main" val="2807499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24345" y="223097"/>
            <a:ext cx="13781709" cy="1956435"/>
          </a:xfrm>
          <a:prstGeom prst="rect">
            <a:avLst/>
          </a:prstGeom>
          <a:noFill/>
          <a:ln/>
        </p:spPr>
        <p:txBody>
          <a:bodyPr wrap="square" rtlCol="0" anchor="t"/>
          <a:lstStyle/>
          <a:p>
            <a:pPr>
              <a:lnSpc>
                <a:spcPts val="5550"/>
              </a:lnSpc>
            </a:pPr>
            <a:r>
              <a:rPr lang="en-IN" sz="4400" b="1" dirty="0" smtClean="0">
                <a:latin typeface="Bitter"/>
              </a:rPr>
              <a:t>Affine </a:t>
            </a:r>
            <a:r>
              <a:rPr lang="en-US" sz="4400" b="1" dirty="0">
                <a:latin typeface="Bitter"/>
              </a:rPr>
              <a:t>Transformations and 4 by 4 Matrices</a:t>
            </a:r>
            <a:endParaRPr lang="en-US" sz="4400" b="1" dirty="0">
              <a:latin typeface="Bitter"/>
              <a:ea typeface="Open Sans" panose="020B0604020202020204" charset="0"/>
              <a:cs typeface="Open Sans" panose="020B0604020202020204" charset="0"/>
            </a:endParaRPr>
          </a:p>
        </p:txBody>
      </p:sp>
      <p:sp>
        <p:nvSpPr>
          <p:cNvPr id="6" name="Text 2"/>
          <p:cNvSpPr/>
          <p:nvPr/>
        </p:nvSpPr>
        <p:spPr>
          <a:xfrm>
            <a:off x="804297" y="1027153"/>
            <a:ext cx="13781709" cy="1956435"/>
          </a:xfrm>
          <a:prstGeom prst="rect">
            <a:avLst/>
          </a:prstGeom>
          <a:noFill/>
          <a:ln/>
        </p:spPr>
        <p:txBody>
          <a:bodyPr wrap="square" rtlCol="0" anchor="t"/>
          <a:lstStyle/>
          <a:p>
            <a:pPr>
              <a:lnSpc>
                <a:spcPts val="5550"/>
              </a:lnSpc>
            </a:pPr>
            <a:r>
              <a:rPr lang="en-IN" sz="3600" b="1" dirty="0" smtClean="0"/>
              <a:t>1. Translation</a:t>
            </a:r>
            <a:endParaRPr lang="en-US" sz="3600" b="1" dirty="0">
              <a:latin typeface="Open Sans" panose="020B0604020202020204" charset="0"/>
              <a:ea typeface="Open Sans" panose="020B0604020202020204" charset="0"/>
              <a:cs typeface="Open Sans" panose="020B0604020202020204" charset="0"/>
            </a:endParaRPr>
          </a:p>
        </p:txBody>
      </p:sp>
      <p:sp>
        <p:nvSpPr>
          <p:cNvPr id="7" name="Text 3"/>
          <p:cNvSpPr/>
          <p:nvPr/>
        </p:nvSpPr>
        <p:spPr>
          <a:xfrm>
            <a:off x="1084147" y="1676824"/>
            <a:ext cx="13501859" cy="1451610"/>
          </a:xfrm>
          <a:prstGeom prst="rect">
            <a:avLst/>
          </a:prstGeom>
          <a:noFill/>
          <a:ln/>
        </p:spPr>
        <p:txBody>
          <a:bodyPr wrap="square" rtlCol="0" anchor="t"/>
          <a:lstStyle/>
          <a:p>
            <a:pPr lvl="0" eaLnBrk="0" fontAlgn="base" hangingPunct="0">
              <a:lnSpc>
                <a:spcPct val="150000"/>
              </a:lnSpc>
              <a:spcBef>
                <a:spcPct val="0"/>
              </a:spcBef>
              <a:spcAft>
                <a:spcPct val="0"/>
              </a:spcAft>
            </a:pPr>
            <a:r>
              <a:rPr lang="en-US" sz="2800" dirty="0" smtClean="0">
                <a:latin typeface="Open Sans" panose="020B0604020202020204" charset="0"/>
                <a:ea typeface="Open Sans" panose="020B0604020202020204" charset="0"/>
                <a:cs typeface="Open Sans" panose="020B0604020202020204" charset="0"/>
              </a:rPr>
              <a:t>A typical 4x4 matrix used in affine transformations looks like this:</a:t>
            </a:r>
          </a:p>
          <a:p>
            <a:pPr lvl="0" eaLnBrk="0" fontAlgn="base" hangingPunct="0">
              <a:lnSpc>
                <a:spcPct val="150000"/>
              </a:lnSpc>
              <a:spcBef>
                <a:spcPct val="0"/>
              </a:spcBef>
              <a:spcAft>
                <a:spcPct val="0"/>
              </a:spcAft>
            </a:pPr>
            <a:endParaRPr lang="en-US" sz="2800" dirty="0">
              <a:latin typeface="Open Sans" panose="020B0604020202020204" charset="0"/>
              <a:ea typeface="Open Sans" panose="020B0604020202020204" charset="0"/>
              <a:cs typeface="Open Sans" panose="020B0604020202020204" charset="0"/>
            </a:endParaRPr>
          </a:p>
          <a:p>
            <a:pPr lvl="0" eaLnBrk="0" fontAlgn="base" hangingPunct="0">
              <a:lnSpc>
                <a:spcPct val="150000"/>
              </a:lnSpc>
              <a:spcBef>
                <a:spcPct val="0"/>
              </a:spcBef>
              <a:spcAft>
                <a:spcPct val="0"/>
              </a:spcAft>
            </a:pPr>
            <a:endParaRPr lang="en-US" dirty="0" smtClean="0">
              <a:latin typeface="Open Sans" panose="020B0604020202020204" charset="0"/>
              <a:ea typeface="Open Sans" panose="020B0604020202020204" charset="0"/>
              <a:cs typeface="Open Sans" panose="020B0604020202020204" charset="0"/>
            </a:endParaRPr>
          </a:p>
          <a:p>
            <a:pPr lvl="0" eaLnBrk="0" fontAlgn="base" hangingPunct="0">
              <a:lnSpc>
                <a:spcPct val="150000"/>
              </a:lnSpc>
              <a:spcBef>
                <a:spcPct val="0"/>
              </a:spcBef>
              <a:spcAft>
                <a:spcPct val="0"/>
              </a:spcAft>
            </a:pPr>
            <a:endParaRPr lang="en-US" dirty="0">
              <a:latin typeface="Open Sans" panose="020B0604020202020204" charset="0"/>
              <a:ea typeface="Open Sans" panose="020B0604020202020204" charset="0"/>
              <a:cs typeface="Open Sans" panose="020B0604020202020204" charset="0"/>
            </a:endParaRPr>
          </a:p>
          <a:p>
            <a:pPr lvl="0" eaLnBrk="0" fontAlgn="base" hangingPunct="0">
              <a:lnSpc>
                <a:spcPct val="150000"/>
              </a:lnSpc>
              <a:spcBef>
                <a:spcPct val="0"/>
              </a:spcBef>
              <a:spcAft>
                <a:spcPct val="0"/>
              </a:spcAft>
            </a:pPr>
            <a:r>
              <a:rPr lang="en-US" sz="2800" dirty="0">
                <a:latin typeface="Open Sans" panose="020B0604020202020204" charset="0"/>
                <a:ea typeface="Open Sans" panose="020B0604020202020204" charset="0"/>
                <a:cs typeface="Open Sans" panose="020B0604020202020204" charset="0"/>
              </a:rPr>
              <a:t>This matrix moves an object by </a:t>
            </a:r>
            <a:r>
              <a:rPr lang="en-US" sz="2800" dirty="0" err="1" smtClean="0">
                <a:latin typeface="Open Sans" panose="020B0604020202020204" charset="0"/>
                <a:ea typeface="Open Sans" panose="020B0604020202020204" charset="0"/>
                <a:cs typeface="Open Sans" panose="020B0604020202020204" charset="0"/>
              </a:rPr>
              <a:t>t</a:t>
            </a:r>
            <a:r>
              <a:rPr lang="en-US" sz="2800" baseline="-25000" dirty="0" err="1" smtClean="0">
                <a:latin typeface="Open Sans" panose="020B0604020202020204" charset="0"/>
                <a:ea typeface="Open Sans" panose="020B0604020202020204" charset="0"/>
                <a:cs typeface="Open Sans" panose="020B0604020202020204" charset="0"/>
              </a:rPr>
              <a:t>x</a:t>
            </a:r>
            <a:r>
              <a:rPr lang="en-US" sz="2800" dirty="0" smtClean="0">
                <a:latin typeface="Open Sans" panose="020B0604020202020204" charset="0"/>
                <a:ea typeface="Open Sans" panose="020B0604020202020204" charset="0"/>
                <a:cs typeface="Open Sans" panose="020B0604020202020204" charset="0"/>
              </a:rPr>
              <a:t>​, t</a:t>
            </a:r>
            <a:r>
              <a:rPr lang="en-US" sz="2800" baseline="-25000" dirty="0" smtClean="0">
                <a:latin typeface="Open Sans" panose="020B0604020202020204" charset="0"/>
                <a:ea typeface="Open Sans" panose="020B0604020202020204" charset="0"/>
                <a:cs typeface="Open Sans" panose="020B0604020202020204" charset="0"/>
              </a:rPr>
              <a:t>y</a:t>
            </a:r>
            <a:r>
              <a:rPr lang="en-US" sz="2800" dirty="0" smtClean="0">
                <a:latin typeface="Open Sans" panose="020B0604020202020204" charset="0"/>
                <a:ea typeface="Open Sans" panose="020B0604020202020204" charset="0"/>
                <a:cs typeface="Open Sans" panose="020B0604020202020204" charset="0"/>
              </a:rPr>
              <a:t> </a:t>
            </a:r>
            <a:r>
              <a:rPr lang="en-US" sz="2800" dirty="0">
                <a:latin typeface="Open Sans" panose="020B0604020202020204" charset="0"/>
                <a:ea typeface="Open Sans" panose="020B0604020202020204" charset="0"/>
                <a:cs typeface="Open Sans" panose="020B0604020202020204" charset="0"/>
              </a:rPr>
              <a:t>and </a:t>
            </a:r>
            <a:r>
              <a:rPr lang="en-US" sz="2800" dirty="0" err="1" smtClean="0">
                <a:latin typeface="Open Sans" panose="020B0604020202020204" charset="0"/>
                <a:ea typeface="Open Sans" panose="020B0604020202020204" charset="0"/>
                <a:cs typeface="Open Sans" panose="020B0604020202020204" charset="0"/>
              </a:rPr>
              <a:t>t</a:t>
            </a:r>
            <a:r>
              <a:rPr lang="en-US" sz="2800" baseline="-25000" dirty="0" err="1" smtClean="0">
                <a:latin typeface="Open Sans" panose="020B0604020202020204" charset="0"/>
                <a:ea typeface="Open Sans" panose="020B0604020202020204" charset="0"/>
                <a:cs typeface="Open Sans" panose="020B0604020202020204" charset="0"/>
              </a:rPr>
              <a:t>z</a:t>
            </a:r>
            <a:r>
              <a:rPr lang="en-US" sz="2800" dirty="0" smtClean="0">
                <a:latin typeface="Open Sans" panose="020B0604020202020204" charset="0"/>
                <a:ea typeface="Open Sans" panose="020B0604020202020204" charset="0"/>
                <a:cs typeface="Open Sans" panose="020B0604020202020204" charset="0"/>
              </a:rPr>
              <a:t>​ </a:t>
            </a:r>
            <a:r>
              <a:rPr lang="en-US" sz="2800" dirty="0">
                <a:latin typeface="Open Sans" panose="020B0604020202020204" charset="0"/>
                <a:ea typeface="Open Sans" panose="020B0604020202020204" charset="0"/>
                <a:cs typeface="Open Sans" panose="020B0604020202020204" charset="0"/>
              </a:rPr>
              <a:t>in the x, y, and z directions, respectively</a:t>
            </a:r>
            <a:r>
              <a:rPr lang="en-US" sz="2800" dirty="0" smtClean="0">
                <a:latin typeface="Open Sans" panose="020B0604020202020204" charset="0"/>
                <a:ea typeface="Open Sans" panose="020B0604020202020204" charset="0"/>
                <a:cs typeface="Open Sans" panose="020B0604020202020204" charset="0"/>
              </a:rPr>
              <a:t>.</a:t>
            </a:r>
          </a:p>
          <a:p>
            <a:pPr lvl="0" eaLnBrk="0" fontAlgn="base" hangingPunct="0">
              <a:lnSpc>
                <a:spcPct val="150000"/>
              </a:lnSpc>
              <a:spcBef>
                <a:spcPct val="0"/>
              </a:spcBef>
              <a:spcAft>
                <a:spcPct val="0"/>
              </a:spcAft>
            </a:pPr>
            <a:endParaRPr lang="en-US" sz="2800" dirty="0">
              <a:latin typeface="Open Sans" panose="020B0604020202020204" charset="0"/>
              <a:ea typeface="Open Sans" panose="020B0604020202020204" charset="0"/>
              <a:cs typeface="Open Sans" panose="020B0604020202020204" charset="0"/>
            </a:endParaRPr>
          </a:p>
          <a:p>
            <a:pPr lvl="0" eaLnBrk="0" fontAlgn="base" hangingPunct="0">
              <a:lnSpc>
                <a:spcPct val="150000"/>
              </a:lnSpc>
              <a:spcBef>
                <a:spcPct val="0"/>
              </a:spcBef>
              <a:spcAft>
                <a:spcPct val="0"/>
              </a:spcAft>
            </a:pPr>
            <a:endParaRPr lang="en-US" sz="2800" dirty="0" smtClean="0">
              <a:latin typeface="Open Sans" panose="020B0604020202020204" charset="0"/>
              <a:ea typeface="Open Sans" panose="020B0604020202020204" charset="0"/>
              <a:cs typeface="Open Sans" panose="020B0604020202020204" charset="0"/>
            </a:endParaRPr>
          </a:p>
          <a:p>
            <a:pPr lvl="0" eaLnBrk="0" fontAlgn="base" hangingPunct="0">
              <a:lnSpc>
                <a:spcPct val="150000"/>
              </a:lnSpc>
              <a:spcBef>
                <a:spcPct val="0"/>
              </a:spcBef>
              <a:spcAft>
                <a:spcPct val="0"/>
              </a:spcAft>
            </a:pPr>
            <a:endParaRPr lang="en-US" altLang="en-US" sz="2800" dirty="0" smtClean="0">
              <a:latin typeface="Open Sans" panose="020B0604020202020204" charset="0"/>
              <a:ea typeface="Open Sans" panose="020B0604020202020204" charset="0"/>
              <a:cs typeface="Open Sans" panose="020B0604020202020204" charset="0"/>
            </a:endParaRPr>
          </a:p>
          <a:p>
            <a:pPr lvl="0" eaLnBrk="0" fontAlgn="base" hangingPunct="0">
              <a:lnSpc>
                <a:spcPct val="150000"/>
              </a:lnSpc>
              <a:spcBef>
                <a:spcPct val="0"/>
              </a:spcBef>
              <a:spcAft>
                <a:spcPct val="0"/>
              </a:spcAft>
            </a:pPr>
            <a:r>
              <a:rPr lang="en-US" sz="2800" dirty="0"/>
              <a:t>This matrix scales the object by </a:t>
            </a:r>
            <a:r>
              <a:rPr lang="en-US" sz="2800" dirty="0" err="1">
                <a:latin typeface="Open Sans" panose="020B0604020202020204" charset="0"/>
                <a:ea typeface="Open Sans" panose="020B0604020202020204" charset="0"/>
                <a:cs typeface="Open Sans" panose="020B0604020202020204" charset="0"/>
              </a:rPr>
              <a:t>S</a:t>
            </a:r>
            <a:r>
              <a:rPr lang="en-US" sz="2800" baseline="-25000" dirty="0" err="1" smtClean="0">
                <a:latin typeface="Open Sans" panose="020B0604020202020204" charset="0"/>
                <a:ea typeface="Open Sans" panose="020B0604020202020204" charset="0"/>
                <a:cs typeface="Open Sans" panose="020B0604020202020204" charset="0"/>
              </a:rPr>
              <a:t>x</a:t>
            </a:r>
            <a:r>
              <a:rPr lang="en-US" sz="2800" dirty="0">
                <a:latin typeface="Open Sans" panose="020B0604020202020204" charset="0"/>
                <a:ea typeface="Open Sans" panose="020B0604020202020204" charset="0"/>
                <a:cs typeface="Open Sans" panose="020B0604020202020204" charset="0"/>
              </a:rPr>
              <a:t>​, </a:t>
            </a:r>
            <a:r>
              <a:rPr lang="en-US" sz="2800" dirty="0" err="1">
                <a:latin typeface="Open Sans" panose="020B0604020202020204" charset="0"/>
                <a:ea typeface="Open Sans" panose="020B0604020202020204" charset="0"/>
                <a:cs typeface="Open Sans" panose="020B0604020202020204" charset="0"/>
              </a:rPr>
              <a:t>S</a:t>
            </a:r>
            <a:r>
              <a:rPr lang="en-US" sz="2800" baseline="-25000" dirty="0" err="1" smtClean="0">
                <a:latin typeface="Open Sans" panose="020B0604020202020204" charset="0"/>
                <a:ea typeface="Open Sans" panose="020B0604020202020204" charset="0"/>
                <a:cs typeface="Open Sans" panose="020B0604020202020204" charset="0"/>
              </a:rPr>
              <a:t>y</a:t>
            </a:r>
            <a:r>
              <a:rPr lang="en-US" sz="2800" dirty="0" smtClean="0">
                <a:latin typeface="Open Sans" panose="020B0604020202020204" charset="0"/>
                <a:ea typeface="Open Sans" panose="020B0604020202020204" charset="0"/>
                <a:cs typeface="Open Sans" panose="020B0604020202020204" charset="0"/>
              </a:rPr>
              <a:t> </a:t>
            </a:r>
            <a:r>
              <a:rPr lang="en-US" sz="2800" dirty="0">
                <a:latin typeface="Open Sans" panose="020B0604020202020204" charset="0"/>
                <a:ea typeface="Open Sans" panose="020B0604020202020204" charset="0"/>
                <a:cs typeface="Open Sans" panose="020B0604020202020204" charset="0"/>
              </a:rPr>
              <a:t>and </a:t>
            </a:r>
            <a:r>
              <a:rPr lang="en-US" sz="2800" dirty="0" err="1">
                <a:latin typeface="Open Sans" panose="020B0604020202020204" charset="0"/>
                <a:ea typeface="Open Sans" panose="020B0604020202020204" charset="0"/>
                <a:cs typeface="Open Sans" panose="020B0604020202020204" charset="0"/>
              </a:rPr>
              <a:t>S</a:t>
            </a:r>
            <a:r>
              <a:rPr lang="en-US" sz="2800" baseline="-25000" dirty="0" err="1" smtClean="0">
                <a:latin typeface="Open Sans" panose="020B0604020202020204" charset="0"/>
                <a:ea typeface="Open Sans" panose="020B0604020202020204" charset="0"/>
                <a:cs typeface="Open Sans" panose="020B0604020202020204" charset="0"/>
              </a:rPr>
              <a:t>z</a:t>
            </a:r>
            <a:r>
              <a:rPr lang="en-US" sz="2800" baseline="-25000" dirty="0" smtClean="0">
                <a:latin typeface="Open Sans" panose="020B0604020202020204" charset="0"/>
                <a:ea typeface="Open Sans" panose="020B0604020202020204" charset="0"/>
                <a:cs typeface="Open Sans" panose="020B0604020202020204" charset="0"/>
              </a:rPr>
              <a:t> </a:t>
            </a:r>
            <a:r>
              <a:rPr lang="en-US" sz="2800" dirty="0" smtClean="0"/>
              <a:t>​ </a:t>
            </a:r>
            <a:r>
              <a:rPr lang="en-US" sz="2800" dirty="0"/>
              <a:t>along the x, y, and z axes.</a:t>
            </a:r>
            <a:endParaRPr lang="en-US" altLang="en-US" sz="2800" dirty="0" smtClean="0">
              <a:latin typeface="Open Sans" panose="020B0604020202020204" charset="0"/>
              <a:ea typeface="Open Sans" panose="020B0604020202020204" charset="0"/>
              <a:cs typeface="Open Sans" panose="020B0604020202020204"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6578" t="16541" r="36256" b="72811"/>
          <a:stretch/>
        </p:blipFill>
        <p:spPr>
          <a:xfrm>
            <a:off x="4432150" y="2377647"/>
            <a:ext cx="1796527" cy="1501573"/>
          </a:xfrm>
          <a:prstGeom prst="rect">
            <a:avLst/>
          </a:prstGeom>
        </p:spPr>
      </p:pic>
      <p:sp>
        <p:nvSpPr>
          <p:cNvPr id="10" name="Text 2"/>
          <p:cNvSpPr/>
          <p:nvPr/>
        </p:nvSpPr>
        <p:spPr>
          <a:xfrm>
            <a:off x="804296" y="4364648"/>
            <a:ext cx="13781709" cy="1956435"/>
          </a:xfrm>
          <a:prstGeom prst="rect">
            <a:avLst/>
          </a:prstGeom>
          <a:noFill/>
          <a:ln/>
        </p:spPr>
        <p:txBody>
          <a:bodyPr wrap="square" rtlCol="0" anchor="t"/>
          <a:lstStyle/>
          <a:p>
            <a:pPr>
              <a:lnSpc>
                <a:spcPts val="5550"/>
              </a:lnSpc>
            </a:pPr>
            <a:r>
              <a:rPr lang="en-IN" sz="3600" b="1" dirty="0" smtClean="0"/>
              <a:t>2. Scaling</a:t>
            </a:r>
            <a:endParaRPr lang="en-US" sz="3600" b="1" dirty="0">
              <a:latin typeface="Open Sans" panose="020B0604020202020204" charset="0"/>
              <a:ea typeface="Open Sans" panose="020B0604020202020204" charset="0"/>
              <a:cs typeface="Open Sans" panose="020B060402020202020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5829" t="36886" r="35294" b="52466"/>
          <a:stretch/>
        </p:blipFill>
        <p:spPr>
          <a:xfrm>
            <a:off x="4260027" y="4925585"/>
            <a:ext cx="2233385" cy="1506863"/>
          </a:xfrm>
          <a:prstGeom prst="rect">
            <a:avLst/>
          </a:prstGeom>
        </p:spPr>
      </p:pic>
    </p:spTree>
    <p:extLst>
      <p:ext uri="{BB962C8B-B14F-4D97-AF65-F5344CB8AC3E}">
        <p14:creationId xmlns:p14="http://schemas.microsoft.com/office/powerpoint/2010/main" val="6478201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44394" y="0"/>
            <a:ext cx="14630400" cy="8229600"/>
          </a:xfrm>
          <a:prstGeom prst="rect">
            <a:avLst/>
          </a:prstGeom>
          <a:solidFill>
            <a:srgbClr val="FFF8F0"/>
          </a:solidFill>
          <a:ln/>
        </p:spPr>
      </p:sp>
      <p:sp>
        <p:nvSpPr>
          <p:cNvPr id="9" name="Text 2"/>
          <p:cNvSpPr/>
          <p:nvPr/>
        </p:nvSpPr>
        <p:spPr>
          <a:xfrm>
            <a:off x="424345" y="223097"/>
            <a:ext cx="13781709" cy="1956435"/>
          </a:xfrm>
          <a:prstGeom prst="rect">
            <a:avLst/>
          </a:prstGeom>
          <a:noFill/>
          <a:ln/>
        </p:spPr>
        <p:txBody>
          <a:bodyPr wrap="square" rtlCol="0" anchor="t"/>
          <a:lstStyle/>
          <a:p>
            <a:pPr>
              <a:lnSpc>
                <a:spcPts val="5550"/>
              </a:lnSpc>
            </a:pPr>
            <a:r>
              <a:rPr lang="en-IN" sz="4400" b="1" dirty="0" smtClean="0">
                <a:latin typeface="Bitter"/>
              </a:rPr>
              <a:t>Affine </a:t>
            </a:r>
            <a:r>
              <a:rPr lang="en-US" sz="4400" b="1" dirty="0">
                <a:latin typeface="Bitter"/>
              </a:rPr>
              <a:t>Transformations and 4 by 4 Matrices</a:t>
            </a:r>
            <a:endParaRPr lang="en-US" sz="4400" b="1" dirty="0">
              <a:latin typeface="Bitter"/>
              <a:ea typeface="Open Sans" panose="020B0604020202020204" charset="0"/>
              <a:cs typeface="Open Sans" panose="020B0604020202020204" charset="0"/>
            </a:endParaRPr>
          </a:p>
        </p:txBody>
      </p:sp>
      <p:sp>
        <p:nvSpPr>
          <p:cNvPr id="6" name="Text 2"/>
          <p:cNvSpPr/>
          <p:nvPr/>
        </p:nvSpPr>
        <p:spPr>
          <a:xfrm>
            <a:off x="804297" y="1027153"/>
            <a:ext cx="13781709" cy="1956435"/>
          </a:xfrm>
          <a:prstGeom prst="rect">
            <a:avLst/>
          </a:prstGeom>
          <a:noFill/>
          <a:ln/>
        </p:spPr>
        <p:txBody>
          <a:bodyPr wrap="square" rtlCol="0" anchor="t"/>
          <a:lstStyle/>
          <a:p>
            <a:pPr>
              <a:lnSpc>
                <a:spcPts val="5550"/>
              </a:lnSpc>
            </a:pPr>
            <a:r>
              <a:rPr lang="en-US" sz="3600" b="1" dirty="0" smtClean="0"/>
              <a:t>3. Rotation </a:t>
            </a:r>
            <a:r>
              <a:rPr lang="en-US" sz="3600" dirty="0" smtClean="0"/>
              <a:t>about the x – axis</a:t>
            </a:r>
            <a:endParaRPr lang="en-US" sz="3600" b="1" dirty="0">
              <a:latin typeface="Open Sans" panose="020B0604020202020204" charset="0"/>
              <a:ea typeface="Open Sans" panose="020B0604020202020204" charset="0"/>
              <a:cs typeface="Open Sans" panose="020B0604020202020204" charset="0"/>
            </a:endParaRPr>
          </a:p>
        </p:txBody>
      </p:sp>
      <p:sp>
        <p:nvSpPr>
          <p:cNvPr id="7" name="Text 3"/>
          <p:cNvSpPr/>
          <p:nvPr/>
        </p:nvSpPr>
        <p:spPr>
          <a:xfrm>
            <a:off x="1084147" y="1676824"/>
            <a:ext cx="13501859" cy="1451610"/>
          </a:xfrm>
          <a:prstGeom prst="rect">
            <a:avLst/>
          </a:prstGeom>
          <a:noFill/>
          <a:ln/>
        </p:spPr>
        <p:txBody>
          <a:bodyPr wrap="square" rtlCol="0" anchor="t"/>
          <a:lstStyle/>
          <a:p>
            <a:pPr lvl="0" eaLnBrk="0" fontAlgn="base" hangingPunct="0">
              <a:lnSpc>
                <a:spcPct val="150000"/>
              </a:lnSpc>
              <a:spcBef>
                <a:spcPct val="0"/>
              </a:spcBef>
              <a:spcAft>
                <a:spcPct val="0"/>
              </a:spcAft>
            </a:pPr>
            <a:endParaRPr lang="en-US" altLang="en-US" sz="2800" dirty="0" smtClean="0">
              <a:latin typeface="Open Sans" panose="020B0604020202020204" charset="0"/>
              <a:ea typeface="Open Sans" panose="020B0604020202020204" charset="0"/>
              <a:cs typeface="Open Sans" panose="020B0604020202020204" charset="0"/>
            </a:endParaRPr>
          </a:p>
        </p:txBody>
      </p:sp>
      <p:sp>
        <p:nvSpPr>
          <p:cNvPr id="10" name="Text 2"/>
          <p:cNvSpPr/>
          <p:nvPr/>
        </p:nvSpPr>
        <p:spPr>
          <a:xfrm>
            <a:off x="956696" y="5493982"/>
            <a:ext cx="13781709" cy="1956435"/>
          </a:xfrm>
          <a:prstGeom prst="rect">
            <a:avLst/>
          </a:prstGeom>
          <a:noFill/>
          <a:ln/>
        </p:spPr>
        <p:txBody>
          <a:bodyPr wrap="square" rtlCol="0" anchor="t"/>
          <a:lstStyle/>
          <a:p>
            <a:pPr>
              <a:lnSpc>
                <a:spcPts val="5550"/>
              </a:lnSpc>
            </a:pPr>
            <a:r>
              <a:rPr lang="en-US" sz="3600" b="1" dirty="0" smtClean="0"/>
              <a:t>5. </a:t>
            </a:r>
            <a:r>
              <a:rPr lang="en-US" sz="3600" b="1" dirty="0"/>
              <a:t>Rotation </a:t>
            </a:r>
            <a:r>
              <a:rPr lang="en-US" sz="3600" dirty="0"/>
              <a:t>about the z</a:t>
            </a:r>
            <a:r>
              <a:rPr lang="en-US" sz="3600" dirty="0" smtClean="0"/>
              <a:t> </a:t>
            </a:r>
            <a:r>
              <a:rPr lang="en-US" sz="3600" dirty="0"/>
              <a:t>– axis</a:t>
            </a:r>
            <a:endParaRPr lang="en-US" sz="3600" b="1" dirty="0">
              <a:latin typeface="Open Sans" panose="020B0604020202020204" charset="0"/>
              <a:ea typeface="Open Sans" panose="020B0604020202020204" charset="0"/>
              <a:cs typeface="Open Sans" panose="020B0604020202020204" charset="0"/>
            </a:endParaRPr>
          </a:p>
        </p:txBody>
      </p:sp>
      <p:sp>
        <p:nvSpPr>
          <p:cNvPr id="11" name="Text 2"/>
          <p:cNvSpPr/>
          <p:nvPr/>
        </p:nvSpPr>
        <p:spPr>
          <a:xfrm>
            <a:off x="956696" y="3233358"/>
            <a:ext cx="13781709" cy="1956435"/>
          </a:xfrm>
          <a:prstGeom prst="rect">
            <a:avLst/>
          </a:prstGeom>
          <a:noFill/>
          <a:ln/>
        </p:spPr>
        <p:txBody>
          <a:bodyPr wrap="square" rtlCol="0" anchor="t"/>
          <a:lstStyle/>
          <a:p>
            <a:pPr>
              <a:lnSpc>
                <a:spcPts val="5550"/>
              </a:lnSpc>
            </a:pPr>
            <a:r>
              <a:rPr lang="en-US" sz="3600" b="1" dirty="0"/>
              <a:t>4</a:t>
            </a:r>
            <a:r>
              <a:rPr lang="en-US" sz="3600" b="1" dirty="0" smtClean="0"/>
              <a:t>. </a:t>
            </a:r>
            <a:r>
              <a:rPr lang="en-US" sz="3600" b="1" dirty="0"/>
              <a:t>Rotation </a:t>
            </a:r>
            <a:r>
              <a:rPr lang="en-US" sz="3600" dirty="0"/>
              <a:t>about the </a:t>
            </a:r>
            <a:r>
              <a:rPr lang="en-US" sz="3600" dirty="0" smtClean="0"/>
              <a:t>y </a:t>
            </a:r>
            <a:r>
              <a:rPr lang="en-US" sz="3600" dirty="0"/>
              <a:t>– axis</a:t>
            </a:r>
            <a:endParaRPr lang="en-US" sz="3600" b="1" dirty="0">
              <a:latin typeface="Open Sans" panose="020B0604020202020204" charset="0"/>
              <a:ea typeface="Open Sans" panose="020B0604020202020204" charset="0"/>
              <a:cs typeface="Open Sans" panose="020B0604020202020204"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4441" t="57402" r="34169" b="32009"/>
          <a:stretch/>
        </p:blipFill>
        <p:spPr>
          <a:xfrm>
            <a:off x="3825766" y="1869856"/>
            <a:ext cx="2732689" cy="1429023"/>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54650" t="23592" r="34169" b="65820"/>
          <a:stretch/>
        </p:blipFill>
        <p:spPr>
          <a:xfrm>
            <a:off x="3825766" y="3951032"/>
            <a:ext cx="2867478" cy="1527533"/>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4650" t="38639" r="34169" b="50587"/>
          <a:stretch/>
        </p:blipFill>
        <p:spPr>
          <a:xfrm>
            <a:off x="3825766" y="6361792"/>
            <a:ext cx="2867478" cy="1554334"/>
          </a:xfrm>
          <a:prstGeom prst="rect">
            <a:avLst/>
          </a:prstGeom>
        </p:spPr>
      </p:pic>
    </p:spTree>
    <p:extLst>
      <p:ext uri="{BB962C8B-B14F-4D97-AF65-F5344CB8AC3E}">
        <p14:creationId xmlns:p14="http://schemas.microsoft.com/office/powerpoint/2010/main" val="11090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13781709" cy="1956435"/>
          </a:xfrm>
          <a:prstGeom prst="rect">
            <a:avLst/>
          </a:prstGeom>
          <a:noFill/>
          <a:ln/>
        </p:spPr>
        <p:txBody>
          <a:bodyPr wrap="square" rtlCol="0" anchor="t"/>
          <a:lstStyle/>
          <a:p>
            <a:pPr>
              <a:lnSpc>
                <a:spcPts val="5550"/>
              </a:lnSpc>
            </a:pPr>
            <a:r>
              <a:rPr lang="en-US" sz="4400" b="1" dirty="0" smtClean="0">
                <a:latin typeface="Bitter"/>
              </a:rPr>
              <a:t>Applying Transformations</a:t>
            </a:r>
            <a:endParaRPr lang="en-US" sz="4400" b="1" dirty="0">
              <a:latin typeface="Bitter"/>
              <a:ea typeface="Open Sans" panose="020B0604020202020204" charset="0"/>
              <a:cs typeface="Open Sans" panose="020B0604020202020204" charset="0"/>
            </a:endParaRPr>
          </a:p>
        </p:txBody>
      </p:sp>
      <p:sp>
        <p:nvSpPr>
          <p:cNvPr id="11" name="Text 3"/>
          <p:cNvSpPr/>
          <p:nvPr/>
        </p:nvSpPr>
        <p:spPr>
          <a:xfrm>
            <a:off x="877871" y="1800568"/>
            <a:ext cx="12901191" cy="1451610"/>
          </a:xfrm>
          <a:prstGeom prst="rect">
            <a:avLst/>
          </a:prstGeom>
          <a:noFill/>
          <a:ln/>
        </p:spPr>
        <p:txBody>
          <a:bodyPr wrap="square" rtlCol="0" anchor="t"/>
          <a:lstStyle/>
          <a:p>
            <a:pPr>
              <a:lnSpc>
                <a:spcPct val="150000"/>
              </a:lnSpc>
            </a:pPr>
            <a:r>
              <a:rPr lang="en-US" sz="2800" dirty="0">
                <a:latin typeface="Open Sans" panose="020B0604020202020204" charset="0"/>
                <a:ea typeface="Open Sans" panose="020B0604020202020204" charset="0"/>
                <a:cs typeface="Open Sans" panose="020B0604020202020204" charset="0"/>
              </a:rPr>
              <a:t>When transforming a point P(x</a:t>
            </a:r>
            <a:r>
              <a:rPr lang="en-US" sz="2800" dirty="0" smtClean="0">
                <a:latin typeface="Open Sans" panose="020B0604020202020204" charset="0"/>
                <a:ea typeface="Open Sans" panose="020B0604020202020204" charset="0"/>
                <a:cs typeface="Open Sans" panose="020B0604020202020204" charset="0"/>
              </a:rPr>
              <a:t>, y, z) </a:t>
            </a:r>
            <a:r>
              <a:rPr lang="en-US" sz="2800" dirty="0">
                <a:latin typeface="Open Sans" panose="020B0604020202020204" charset="0"/>
                <a:ea typeface="Open Sans" panose="020B0604020202020204" charset="0"/>
                <a:cs typeface="Open Sans" panose="020B0604020202020204" charset="0"/>
              </a:rPr>
              <a:t>in 3D, you represent it as a </a:t>
            </a:r>
            <a:r>
              <a:rPr lang="en-US" sz="2800" b="1" dirty="0">
                <a:latin typeface="Open Sans" panose="020B0604020202020204" charset="0"/>
                <a:ea typeface="Open Sans" panose="020B0604020202020204" charset="0"/>
                <a:cs typeface="Open Sans" panose="020B0604020202020204" charset="0"/>
              </a:rPr>
              <a:t>homogeneous coordinate</a:t>
            </a:r>
            <a:r>
              <a:rPr lang="en-US" sz="2800" dirty="0">
                <a:latin typeface="Open Sans" panose="020B0604020202020204" charset="0"/>
                <a:ea typeface="Open Sans" panose="020B0604020202020204" charset="0"/>
                <a:cs typeface="Open Sans" panose="020B0604020202020204" charset="0"/>
              </a:rPr>
              <a:t> P(x</a:t>
            </a:r>
            <a:r>
              <a:rPr lang="en-US" sz="2800" dirty="0" smtClean="0">
                <a:latin typeface="Open Sans" panose="020B0604020202020204" charset="0"/>
                <a:ea typeface="Open Sans" panose="020B0604020202020204" charset="0"/>
                <a:cs typeface="Open Sans" panose="020B0604020202020204" charset="0"/>
              </a:rPr>
              <a:t>, y, z, 1). </a:t>
            </a:r>
            <a:r>
              <a:rPr lang="en-US" sz="2800" dirty="0">
                <a:latin typeface="Open Sans" panose="020B0604020202020204" charset="0"/>
                <a:ea typeface="Open Sans" panose="020B0604020202020204" charset="0"/>
                <a:cs typeface="Open Sans" panose="020B0604020202020204" charset="0"/>
              </a:rPr>
              <a:t>To apply transformations, you multiply the 4x4 matrix by this coordinate:</a:t>
            </a:r>
          </a:p>
          <a:p>
            <a:pPr algn="ctr">
              <a:lnSpc>
                <a:spcPct val="150000"/>
              </a:lnSpc>
            </a:pPr>
            <a:r>
              <a:rPr lang="en-US" sz="2800" dirty="0">
                <a:latin typeface="Open Sans" panose="020B0604020202020204" charset="0"/>
                <a:ea typeface="Open Sans" panose="020B0604020202020204" charset="0"/>
                <a:cs typeface="Open Sans" panose="020B0604020202020204" charset="0"/>
              </a:rPr>
              <a:t>P</a:t>
            </a:r>
            <a:r>
              <a:rPr lang="en-US" sz="2800" dirty="0" smtClean="0">
                <a:latin typeface="Open Sans" panose="020B0604020202020204" charset="0"/>
                <a:ea typeface="Open Sans" panose="020B0604020202020204" charset="0"/>
                <a:cs typeface="Open Sans" panose="020B0604020202020204" charset="0"/>
              </a:rPr>
              <a:t>′ = T × P</a:t>
            </a:r>
          </a:p>
          <a:p>
            <a:pPr>
              <a:lnSpc>
                <a:spcPct val="150000"/>
              </a:lnSpc>
            </a:pPr>
            <a:r>
              <a:rPr lang="en-US" sz="2800" dirty="0" smtClean="0">
                <a:latin typeface="Open Sans" panose="020B0604020202020204" charset="0"/>
                <a:ea typeface="Open Sans" panose="020B0604020202020204" charset="0"/>
                <a:cs typeface="Open Sans" panose="020B0604020202020204" charset="0"/>
              </a:rPr>
              <a:t>Where T </a:t>
            </a:r>
            <a:r>
              <a:rPr lang="en-US" sz="2800" dirty="0">
                <a:latin typeface="Open Sans" panose="020B0604020202020204" charset="0"/>
                <a:ea typeface="Open Sans" panose="020B0604020202020204" charset="0"/>
                <a:cs typeface="Open Sans" panose="020B0604020202020204" charset="0"/>
              </a:rPr>
              <a:t>is the transformation matrix and </a:t>
            </a:r>
            <a:r>
              <a:rPr lang="en-US" sz="2800" dirty="0" smtClean="0">
                <a:latin typeface="Open Sans" panose="020B0604020202020204" charset="0"/>
                <a:ea typeface="Open Sans" panose="020B0604020202020204" charset="0"/>
                <a:cs typeface="Open Sans" panose="020B0604020202020204" charset="0"/>
              </a:rPr>
              <a:t>P </a:t>
            </a:r>
            <a:r>
              <a:rPr lang="en-US" sz="2800" dirty="0">
                <a:latin typeface="Open Sans" panose="020B0604020202020204" charset="0"/>
                <a:ea typeface="Open Sans" panose="020B0604020202020204" charset="0"/>
                <a:cs typeface="Open Sans" panose="020B0604020202020204" charset="0"/>
              </a:rPr>
              <a:t>is the point in homogeneous coordinates. The result </a:t>
            </a:r>
            <a:r>
              <a:rPr lang="en-US" sz="2800" dirty="0" smtClean="0">
                <a:latin typeface="Open Sans" panose="020B0604020202020204" charset="0"/>
                <a:ea typeface="Open Sans" panose="020B0604020202020204" charset="0"/>
                <a:cs typeface="Open Sans" panose="020B0604020202020204" charset="0"/>
              </a:rPr>
              <a:t>P</a:t>
            </a:r>
            <a:r>
              <a:rPr lang="en-US" sz="2800" dirty="0">
                <a:latin typeface="Open Sans" panose="020B0604020202020204" charset="0"/>
                <a:ea typeface="Open Sans" panose="020B0604020202020204" charset="0"/>
                <a:cs typeface="Open Sans" panose="020B0604020202020204" charset="0"/>
              </a:rPr>
              <a:t>′ is the new transformed point.</a:t>
            </a:r>
          </a:p>
        </p:txBody>
      </p:sp>
    </p:spTree>
    <p:extLst>
      <p:ext uri="{BB962C8B-B14F-4D97-AF65-F5344CB8AC3E}">
        <p14:creationId xmlns:p14="http://schemas.microsoft.com/office/powerpoint/2010/main" val="1274298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7556421" cy="1956435"/>
          </a:xfrm>
          <a:prstGeom prst="rect">
            <a:avLst/>
          </a:prstGeom>
          <a:noFill/>
          <a:ln/>
        </p:spPr>
        <p:txBody>
          <a:bodyPr wrap="square" rtlCol="0" anchor="t"/>
          <a:lstStyle/>
          <a:p>
            <a:pPr marL="0" indent="0">
              <a:lnSpc>
                <a:spcPts val="7702"/>
              </a:lnSpc>
              <a:buNone/>
            </a:pPr>
            <a:r>
              <a:rPr lang="en-US" sz="5400" b="1" kern="0" spc="-185" dirty="0" smtClean="0">
                <a:solidFill>
                  <a:srgbClr val="2C3F42"/>
                </a:solidFill>
                <a:latin typeface="Bitter" pitchFamily="34" charset="0"/>
                <a:ea typeface="Bitter" pitchFamily="34" charset="-122"/>
                <a:cs typeface="Bitter" pitchFamily="34" charset="-120"/>
              </a:rPr>
              <a:t>Introduction</a:t>
            </a:r>
            <a:endParaRPr lang="en-US" sz="5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536" y="1145628"/>
            <a:ext cx="7413977" cy="5560483"/>
          </a:xfrm>
          <a:prstGeom prst="rect">
            <a:avLst/>
          </a:prstGeom>
        </p:spPr>
      </p:pic>
      <p:sp>
        <p:nvSpPr>
          <p:cNvPr id="11" name="Text 3"/>
          <p:cNvSpPr/>
          <p:nvPr/>
        </p:nvSpPr>
        <p:spPr>
          <a:xfrm>
            <a:off x="646645" y="2026105"/>
            <a:ext cx="6616003" cy="1451610"/>
          </a:xfrm>
          <a:prstGeom prst="rect">
            <a:avLst/>
          </a:prstGeom>
          <a:noFill/>
          <a:ln/>
        </p:spPr>
        <p:txBody>
          <a:bodyPr wrap="square" rtlCol="0" anchor="t"/>
          <a:lstStyle/>
          <a:p>
            <a:pPr>
              <a:lnSpc>
                <a:spcPct val="150000"/>
              </a:lnSpc>
            </a:pPr>
            <a:r>
              <a:rPr lang="en-US" sz="3200" kern="0" spc="-36" dirty="0">
                <a:solidFill>
                  <a:srgbClr val="2B2E3C"/>
                </a:solidFill>
                <a:latin typeface="Open Sans" pitchFamily="34" charset="0"/>
                <a:ea typeface="Open Sans" pitchFamily="34" charset="-122"/>
                <a:cs typeface="Open Sans" pitchFamily="34" charset="-120"/>
              </a:rPr>
              <a:t>3D transformations are essential in computer graphics and 3D modeling. They allow us to move, rotate, and scale objects in the three-dimensional space, enabling the creation of complex and realistic 3D scenes.</a:t>
            </a:r>
            <a:endParaRPr lang="en-US" sz="3200" dirty="0"/>
          </a:p>
        </p:txBody>
      </p:sp>
    </p:spTree>
    <p:extLst>
      <p:ext uri="{BB962C8B-B14F-4D97-AF65-F5344CB8AC3E}">
        <p14:creationId xmlns:p14="http://schemas.microsoft.com/office/powerpoint/2010/main" val="5568283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13781709" cy="1956435"/>
          </a:xfrm>
          <a:prstGeom prst="rect">
            <a:avLst/>
          </a:prstGeom>
          <a:noFill/>
          <a:ln/>
        </p:spPr>
        <p:txBody>
          <a:bodyPr wrap="square" rtlCol="0" anchor="t"/>
          <a:lstStyle/>
          <a:p>
            <a:pPr>
              <a:lnSpc>
                <a:spcPts val="5550"/>
              </a:lnSpc>
            </a:pPr>
            <a:r>
              <a:rPr lang="en-IN" sz="4400" b="1" dirty="0">
                <a:latin typeface="Open Sans" panose="020B0604020202020204" charset="0"/>
                <a:ea typeface="Open Sans" panose="020B0604020202020204" charset="0"/>
                <a:cs typeface="Open Sans" panose="020B0604020202020204" charset="0"/>
              </a:rPr>
              <a:t>Combining Multiple</a:t>
            </a:r>
            <a:r>
              <a:rPr lang="en-US" sz="4400" b="1" dirty="0" smtClean="0">
                <a:latin typeface="Open Sans" panose="020B0604020202020204" charset="0"/>
                <a:ea typeface="Open Sans" panose="020B0604020202020204" charset="0"/>
                <a:cs typeface="Open Sans" panose="020B0604020202020204" charset="0"/>
              </a:rPr>
              <a:t> Transformations</a:t>
            </a:r>
            <a:endParaRPr lang="en-US" sz="4400" b="1" dirty="0">
              <a:latin typeface="Open Sans" panose="020B0604020202020204" charset="0"/>
              <a:ea typeface="Open Sans" panose="020B0604020202020204" charset="0"/>
              <a:cs typeface="Open Sans" panose="020B0604020202020204" charset="0"/>
            </a:endParaRPr>
          </a:p>
        </p:txBody>
      </p:sp>
      <p:sp>
        <p:nvSpPr>
          <p:cNvPr id="11" name="Text 3"/>
          <p:cNvSpPr/>
          <p:nvPr/>
        </p:nvSpPr>
        <p:spPr>
          <a:xfrm>
            <a:off x="877871" y="1800568"/>
            <a:ext cx="12901191" cy="1451610"/>
          </a:xfrm>
          <a:prstGeom prst="rect">
            <a:avLst/>
          </a:prstGeom>
          <a:noFill/>
          <a:ln/>
        </p:spPr>
        <p:txBody>
          <a:bodyPr wrap="square" rtlCol="0" anchor="t"/>
          <a:lstStyle/>
          <a:p>
            <a:pPr>
              <a:lnSpc>
                <a:spcPct val="150000"/>
              </a:lnSpc>
            </a:pPr>
            <a:r>
              <a:rPr lang="en-US" sz="2800" dirty="0">
                <a:latin typeface="Open Sans" panose="020B0604020202020204" charset="0"/>
                <a:ea typeface="Open Sans" panose="020B0604020202020204" charset="0"/>
                <a:cs typeface="Open Sans" panose="020B0604020202020204" charset="0"/>
              </a:rPr>
              <a:t>You can combine multiple affine transformations by multiplying their corresponding 4x4 matrices. For example, to apply a rotation followed by a translation, you multiply the rotation matrix by the translation matrix:</a:t>
            </a:r>
          </a:p>
          <a:p>
            <a:pPr algn="ctr">
              <a:lnSpc>
                <a:spcPct val="150000"/>
              </a:lnSpc>
            </a:pPr>
            <a:r>
              <a:rPr lang="en-US" sz="2800" dirty="0" err="1" smtClean="0">
                <a:latin typeface="Open Sans" panose="020B0604020202020204" charset="0"/>
                <a:ea typeface="Open Sans" panose="020B0604020202020204" charset="0"/>
                <a:cs typeface="Open Sans" panose="020B0604020202020204" charset="0"/>
              </a:rPr>
              <a:t>T</a:t>
            </a:r>
            <a:r>
              <a:rPr lang="en-US" sz="2800" baseline="-25000" dirty="0" err="1" smtClean="0">
                <a:latin typeface="Open Sans" panose="020B0604020202020204" charset="0"/>
                <a:ea typeface="Open Sans" panose="020B0604020202020204" charset="0"/>
                <a:cs typeface="Open Sans" panose="020B0604020202020204" charset="0"/>
              </a:rPr>
              <a:t>combined</a:t>
            </a:r>
            <a:r>
              <a:rPr lang="en-US" sz="2800" baseline="-25000" dirty="0" smtClean="0">
                <a:latin typeface="Open Sans" panose="020B0604020202020204" charset="0"/>
                <a:ea typeface="Open Sans" panose="020B0604020202020204" charset="0"/>
                <a:cs typeface="Open Sans" panose="020B0604020202020204" charset="0"/>
              </a:rPr>
              <a:t> </a:t>
            </a:r>
            <a:r>
              <a:rPr lang="en-US" sz="2800" dirty="0" smtClean="0">
                <a:latin typeface="Open Sans" panose="020B0604020202020204" charset="0"/>
                <a:ea typeface="Open Sans" panose="020B0604020202020204" charset="0"/>
                <a:cs typeface="Open Sans" panose="020B0604020202020204" charset="0"/>
              </a:rPr>
              <a:t>= </a:t>
            </a:r>
            <a:r>
              <a:rPr lang="en-US" sz="2800" dirty="0" err="1" smtClean="0">
                <a:latin typeface="Open Sans" panose="020B0604020202020204" charset="0"/>
                <a:ea typeface="Open Sans" panose="020B0604020202020204" charset="0"/>
                <a:cs typeface="Open Sans" panose="020B0604020202020204" charset="0"/>
              </a:rPr>
              <a:t>T</a:t>
            </a:r>
            <a:r>
              <a:rPr lang="en-US" sz="2800" baseline="-25000" dirty="0" err="1" smtClean="0">
                <a:latin typeface="Open Sans" panose="020B0604020202020204" charset="0"/>
                <a:ea typeface="Open Sans" panose="020B0604020202020204" charset="0"/>
                <a:cs typeface="Open Sans" panose="020B0604020202020204" charset="0"/>
              </a:rPr>
              <a:t>translation</a:t>
            </a:r>
            <a:r>
              <a:rPr lang="en-US" sz="2800" dirty="0" smtClean="0">
                <a:latin typeface="Open Sans" panose="020B0604020202020204" charset="0"/>
                <a:ea typeface="Open Sans" panose="020B0604020202020204" charset="0"/>
                <a:cs typeface="Open Sans" panose="020B0604020202020204" charset="0"/>
              </a:rPr>
              <a:t> × </a:t>
            </a:r>
            <a:r>
              <a:rPr lang="en-US" sz="2800" dirty="0" err="1" smtClean="0">
                <a:latin typeface="Open Sans" panose="020B0604020202020204" charset="0"/>
                <a:ea typeface="Open Sans" panose="020B0604020202020204" charset="0"/>
                <a:cs typeface="Open Sans" panose="020B0604020202020204" charset="0"/>
              </a:rPr>
              <a:t>T</a:t>
            </a:r>
            <a:r>
              <a:rPr lang="en-US" sz="2800" baseline="-25000" dirty="0" err="1" smtClean="0">
                <a:latin typeface="Open Sans" panose="020B0604020202020204" charset="0"/>
                <a:ea typeface="Open Sans" panose="020B0604020202020204" charset="0"/>
                <a:cs typeface="Open Sans" panose="020B0604020202020204" charset="0"/>
              </a:rPr>
              <a:t>rotation</a:t>
            </a:r>
            <a:endParaRPr lang="en-US" sz="2800" baseline="-250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03336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231228" y="351599"/>
            <a:ext cx="14630400" cy="1956435"/>
          </a:xfrm>
          <a:prstGeom prst="rect">
            <a:avLst/>
          </a:prstGeom>
          <a:noFill/>
          <a:ln/>
        </p:spPr>
        <p:txBody>
          <a:bodyPr wrap="square" rtlCol="0" anchor="t"/>
          <a:lstStyle/>
          <a:p>
            <a:r>
              <a:rPr lang="en-US" sz="3700" b="1" dirty="0" smtClean="0">
                <a:latin typeface="Bitter"/>
              </a:rPr>
              <a:t>Applying </a:t>
            </a:r>
            <a:r>
              <a:rPr lang="en-US" sz="3700" b="1" dirty="0">
                <a:latin typeface="Bitter"/>
              </a:rPr>
              <a:t>Linear transformations to points in 3d transformation</a:t>
            </a:r>
          </a:p>
        </p:txBody>
      </p:sp>
      <p:sp>
        <p:nvSpPr>
          <p:cNvPr id="11" name="Text 3"/>
          <p:cNvSpPr/>
          <p:nvPr/>
        </p:nvSpPr>
        <p:spPr>
          <a:xfrm>
            <a:off x="877871" y="1800568"/>
            <a:ext cx="12901191" cy="1451610"/>
          </a:xfrm>
          <a:prstGeom prst="rect">
            <a:avLst/>
          </a:prstGeom>
          <a:noFill/>
          <a:ln/>
        </p:spPr>
        <p:txBody>
          <a:bodyPr wrap="square" rtlCol="0" anchor="t"/>
          <a:lstStyle/>
          <a:p>
            <a:pPr>
              <a:lnSpc>
                <a:spcPct val="150000"/>
              </a:lnSpc>
            </a:pPr>
            <a:r>
              <a:rPr lang="en-US" sz="2800" b="1" dirty="0">
                <a:latin typeface="Open Sans" panose="020B0604020202020204" charset="0"/>
                <a:ea typeface="Open Sans" panose="020B0604020202020204" charset="0"/>
                <a:cs typeface="Open Sans" panose="020B0604020202020204" charset="0"/>
              </a:rPr>
              <a:t>Applying linear transformations to points in 3D transformations</a:t>
            </a:r>
            <a:r>
              <a:rPr lang="en-US" sz="2800" dirty="0">
                <a:latin typeface="Open Sans" panose="020B0604020202020204" charset="0"/>
                <a:ea typeface="Open Sans" panose="020B0604020202020204" charset="0"/>
                <a:cs typeface="Open Sans" panose="020B0604020202020204" charset="0"/>
              </a:rPr>
              <a:t> means manipulating the position, size, or orientation of points (or objects) in 3D space using mathematical operations like </a:t>
            </a:r>
            <a:r>
              <a:rPr lang="en-US" sz="2800" b="1" dirty="0">
                <a:latin typeface="Open Sans" panose="020B0604020202020204" charset="0"/>
                <a:ea typeface="Open Sans" panose="020B0604020202020204" charset="0"/>
                <a:cs typeface="Open Sans" panose="020B0604020202020204" charset="0"/>
              </a:rPr>
              <a:t>scaling</a:t>
            </a:r>
            <a:r>
              <a:rPr lang="en-US" sz="2800" dirty="0">
                <a:latin typeface="Open Sans" panose="020B0604020202020204" charset="0"/>
                <a:ea typeface="Open Sans" panose="020B0604020202020204" charset="0"/>
                <a:cs typeface="Open Sans" panose="020B0604020202020204" charset="0"/>
              </a:rPr>
              <a:t>, </a:t>
            </a:r>
            <a:r>
              <a:rPr lang="en-US" sz="2800" b="1" dirty="0">
                <a:latin typeface="Open Sans" panose="020B0604020202020204" charset="0"/>
                <a:ea typeface="Open Sans" panose="020B0604020202020204" charset="0"/>
                <a:cs typeface="Open Sans" panose="020B0604020202020204" charset="0"/>
              </a:rPr>
              <a:t>rotation</a:t>
            </a:r>
            <a:r>
              <a:rPr lang="en-US" sz="2800" dirty="0">
                <a:latin typeface="Open Sans" panose="020B0604020202020204" charset="0"/>
                <a:ea typeface="Open Sans" panose="020B0604020202020204" charset="0"/>
                <a:cs typeface="Open Sans" panose="020B0604020202020204" charset="0"/>
              </a:rPr>
              <a:t>, and </a:t>
            </a:r>
            <a:r>
              <a:rPr lang="en-US" sz="2800" b="1" dirty="0">
                <a:latin typeface="Open Sans" panose="020B0604020202020204" charset="0"/>
                <a:ea typeface="Open Sans" panose="020B0604020202020204" charset="0"/>
                <a:cs typeface="Open Sans" panose="020B0604020202020204" charset="0"/>
              </a:rPr>
              <a:t>shearing</a:t>
            </a:r>
            <a:r>
              <a:rPr lang="en-US" sz="2800" dirty="0">
                <a:latin typeface="Open Sans" panose="020B0604020202020204" charset="0"/>
                <a:ea typeface="Open Sans" panose="020B0604020202020204" charset="0"/>
                <a:cs typeface="Open Sans" panose="020B0604020202020204" charset="0"/>
              </a:rPr>
              <a:t>. These operations are represented using </a:t>
            </a:r>
            <a:r>
              <a:rPr lang="en-US" sz="2800" b="1" dirty="0">
                <a:latin typeface="Open Sans" panose="020B0604020202020204" charset="0"/>
                <a:ea typeface="Open Sans" panose="020B0604020202020204" charset="0"/>
                <a:cs typeface="Open Sans" panose="020B0604020202020204" charset="0"/>
              </a:rPr>
              <a:t>3x3 matrices</a:t>
            </a:r>
            <a:r>
              <a:rPr lang="en-US" sz="2800" dirty="0">
                <a:latin typeface="Open Sans" panose="020B0604020202020204" charset="0"/>
                <a:ea typeface="Open Sans" panose="020B0604020202020204" charset="0"/>
                <a:cs typeface="Open Sans" panose="020B0604020202020204" charset="0"/>
              </a:rPr>
              <a:t>, which are applied to the coordinates of points in 3D space.</a:t>
            </a:r>
            <a:endParaRPr lang="en-US" sz="2800" baseline="-250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3817117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231228" y="351599"/>
            <a:ext cx="14630400" cy="1956435"/>
          </a:xfrm>
          <a:prstGeom prst="rect">
            <a:avLst/>
          </a:prstGeom>
          <a:noFill/>
          <a:ln/>
        </p:spPr>
        <p:txBody>
          <a:bodyPr wrap="square" rtlCol="0" anchor="t"/>
          <a:lstStyle/>
          <a:p>
            <a:r>
              <a:rPr lang="en-US" sz="3700" b="1" dirty="0" smtClean="0">
                <a:latin typeface="Bitter"/>
              </a:rPr>
              <a:t>Applying </a:t>
            </a:r>
            <a:r>
              <a:rPr lang="en-US" sz="3700" b="1" dirty="0">
                <a:latin typeface="Bitter"/>
              </a:rPr>
              <a:t>Linear transformations to points in 3d transformation</a:t>
            </a:r>
          </a:p>
        </p:txBody>
      </p:sp>
      <p:sp>
        <p:nvSpPr>
          <p:cNvPr id="11" name="Text 3"/>
          <p:cNvSpPr/>
          <p:nvPr/>
        </p:nvSpPr>
        <p:spPr>
          <a:xfrm>
            <a:off x="667664" y="1933828"/>
            <a:ext cx="13458239" cy="1451610"/>
          </a:xfrm>
          <a:prstGeom prst="rect">
            <a:avLst/>
          </a:prstGeom>
          <a:noFill/>
          <a:ln/>
        </p:spPr>
        <p:txBody>
          <a:bodyPr wrap="square" rtlCol="0" anchor="t"/>
          <a:lstStyle/>
          <a:p>
            <a:pPr>
              <a:lnSpc>
                <a:spcPct val="150000"/>
              </a:lnSpc>
            </a:pPr>
            <a:r>
              <a:rPr lang="en-US" sz="2800" b="1" dirty="0">
                <a:latin typeface="Open Sans"/>
              </a:rPr>
              <a:t>Scaling</a:t>
            </a:r>
            <a:r>
              <a:rPr lang="en-US" sz="2800" dirty="0">
                <a:latin typeface="Open Sans"/>
              </a:rPr>
              <a:t>: Scaling changes the size of an object by stretching or shrinking its coordinates. The transformation matrix for scaling is</a:t>
            </a:r>
            <a:r>
              <a:rPr lang="en-US" sz="2800" dirty="0" smtClean="0">
                <a:latin typeface="Open Sans"/>
              </a:rPr>
              <a:t>:</a:t>
            </a:r>
          </a:p>
          <a:p>
            <a:pPr>
              <a:lnSpc>
                <a:spcPct val="150000"/>
              </a:lnSpc>
            </a:pPr>
            <a:endParaRPr lang="en-US" sz="2800" dirty="0">
              <a:latin typeface="Open Sans"/>
              <a:ea typeface="Open Sans" panose="020B0604020202020204" charset="0"/>
              <a:cs typeface="Open Sans" panose="020B0604020202020204" charset="0"/>
            </a:endParaRPr>
          </a:p>
          <a:p>
            <a:pPr>
              <a:lnSpc>
                <a:spcPct val="150000"/>
              </a:lnSpc>
            </a:pPr>
            <a:endParaRPr lang="en-US" sz="2800" dirty="0" smtClean="0">
              <a:latin typeface="Open Sans"/>
              <a:ea typeface="Open Sans" panose="020B0604020202020204" charset="0"/>
              <a:cs typeface="Open Sans" panose="020B0604020202020204" charset="0"/>
            </a:endParaRPr>
          </a:p>
          <a:p>
            <a:pPr marL="457200" indent="-457200">
              <a:lnSpc>
                <a:spcPct val="150000"/>
              </a:lnSpc>
              <a:buFont typeface="Arial" panose="020B0604020202020204" pitchFamily="34" charset="0"/>
              <a:buChar char="•"/>
            </a:pPr>
            <a:r>
              <a:rPr lang="en-US" sz="2800" dirty="0" err="1">
                <a:latin typeface="Open Sans"/>
              </a:rPr>
              <a:t>S</a:t>
            </a:r>
            <a:r>
              <a:rPr lang="en-US" sz="2800" baseline="-25000" dirty="0" err="1">
                <a:latin typeface="Open Sans"/>
              </a:rPr>
              <a:t>x</a:t>
            </a:r>
            <a:r>
              <a:rPr lang="en-US" sz="2800" dirty="0">
                <a:latin typeface="Open Sans"/>
              </a:rPr>
              <a:t>​, </a:t>
            </a:r>
            <a:r>
              <a:rPr lang="en-US" sz="2800" dirty="0" err="1" smtClean="0">
                <a:latin typeface="Open Sans"/>
              </a:rPr>
              <a:t>S</a:t>
            </a:r>
            <a:r>
              <a:rPr lang="en-US" sz="2800" baseline="-25000" dirty="0" err="1" smtClean="0">
                <a:latin typeface="Open Sans"/>
              </a:rPr>
              <a:t>y</a:t>
            </a:r>
            <a:r>
              <a:rPr lang="en-US" sz="2800" dirty="0" smtClean="0">
                <a:latin typeface="Open Sans"/>
              </a:rPr>
              <a:t>​</a:t>
            </a:r>
            <a:r>
              <a:rPr lang="en-US" sz="2800" dirty="0">
                <a:latin typeface="Open Sans"/>
              </a:rPr>
              <a:t>, and </a:t>
            </a:r>
            <a:r>
              <a:rPr lang="en-US" sz="2800" dirty="0" err="1" smtClean="0">
                <a:latin typeface="Open Sans"/>
              </a:rPr>
              <a:t>S</a:t>
            </a:r>
            <a:r>
              <a:rPr lang="en-US" sz="2800" baseline="-25000" dirty="0" err="1" smtClean="0">
                <a:latin typeface="Open Sans"/>
              </a:rPr>
              <a:t>z</a:t>
            </a:r>
            <a:r>
              <a:rPr lang="en-US" sz="2800" dirty="0" smtClean="0">
                <a:latin typeface="Open Sans"/>
              </a:rPr>
              <a:t>​ </a:t>
            </a:r>
            <a:r>
              <a:rPr lang="en-US" sz="2800" dirty="0">
                <a:latin typeface="Open Sans"/>
              </a:rPr>
              <a:t>represent the scaling factors along the x, y, and z </a:t>
            </a:r>
            <a:r>
              <a:rPr lang="en-US" sz="2800" dirty="0" smtClean="0">
                <a:latin typeface="Open Sans"/>
              </a:rPr>
              <a:t>axes.</a:t>
            </a:r>
          </a:p>
          <a:p>
            <a:pPr marL="457200" indent="-457200">
              <a:lnSpc>
                <a:spcPct val="150000"/>
              </a:lnSpc>
              <a:buFont typeface="Arial" panose="020B0604020202020204" pitchFamily="34" charset="0"/>
              <a:buChar char="•"/>
            </a:pPr>
            <a:r>
              <a:rPr lang="en-US" sz="2800" dirty="0" smtClean="0">
                <a:latin typeface="Open Sans"/>
              </a:rPr>
              <a:t>To </a:t>
            </a:r>
            <a:r>
              <a:rPr lang="en-US" sz="2800" dirty="0">
                <a:latin typeface="Open Sans"/>
              </a:rPr>
              <a:t>apply scaling, multiply the scaling matrix by the point's coordinates: </a:t>
            </a:r>
          </a:p>
          <a:p>
            <a:pPr>
              <a:lnSpc>
                <a:spcPct val="150000"/>
              </a:lnSpc>
            </a:pPr>
            <a:r>
              <a:rPr lang="en-US" sz="2800" dirty="0" smtClean="0">
                <a:latin typeface="Open Sans"/>
              </a:rPr>
              <a:t>						P′ = S × P</a:t>
            </a:r>
          </a:p>
          <a:p>
            <a:pPr>
              <a:lnSpc>
                <a:spcPct val="150000"/>
              </a:lnSpc>
            </a:pPr>
            <a:r>
              <a:rPr lang="en-US" sz="2800" dirty="0" smtClean="0">
                <a:latin typeface="Open Sans"/>
              </a:rPr>
              <a:t>This changes the point's position based on the scaling factors.</a:t>
            </a:r>
          </a:p>
          <a:p>
            <a:pPr>
              <a:lnSpc>
                <a:spcPct val="150000"/>
              </a:lnSpc>
            </a:pPr>
            <a:endParaRPr lang="en-US" sz="2800" dirty="0">
              <a:latin typeface="Open Sans"/>
              <a:ea typeface="Open Sans" panose="020B0604020202020204" charset="0"/>
              <a:cs typeface="Open Sans" panose="020B0604020202020204" charset="0"/>
            </a:endParaRPr>
          </a:p>
        </p:txBody>
      </p:sp>
      <p:sp>
        <p:nvSpPr>
          <p:cNvPr id="7" name="Text 2"/>
          <p:cNvSpPr/>
          <p:nvPr/>
        </p:nvSpPr>
        <p:spPr>
          <a:xfrm>
            <a:off x="231228" y="1208192"/>
            <a:ext cx="14630400" cy="1956435"/>
          </a:xfrm>
          <a:prstGeom prst="rect">
            <a:avLst/>
          </a:prstGeom>
          <a:noFill/>
          <a:ln/>
        </p:spPr>
        <p:txBody>
          <a:bodyPr wrap="square" rtlCol="0" anchor="t"/>
          <a:lstStyle/>
          <a:p>
            <a:r>
              <a:rPr lang="en-IN" sz="3200" b="1" dirty="0"/>
              <a:t>Key Linear Transformations</a:t>
            </a:r>
            <a:endParaRPr lang="en-US" sz="3200" b="1" dirty="0">
              <a:latin typeface="Bitte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5277" t="49228" r="35005" b="42599"/>
          <a:stretch/>
        </p:blipFill>
        <p:spPr>
          <a:xfrm>
            <a:off x="4792716" y="3248803"/>
            <a:ext cx="2663456" cy="1260135"/>
          </a:xfrm>
          <a:prstGeom prst="rect">
            <a:avLst/>
          </a:prstGeom>
        </p:spPr>
      </p:pic>
    </p:spTree>
    <p:extLst>
      <p:ext uri="{BB962C8B-B14F-4D97-AF65-F5344CB8AC3E}">
        <p14:creationId xmlns:p14="http://schemas.microsoft.com/office/powerpoint/2010/main" val="4113250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231228" y="351599"/>
            <a:ext cx="14630400" cy="1956435"/>
          </a:xfrm>
          <a:prstGeom prst="rect">
            <a:avLst/>
          </a:prstGeom>
          <a:noFill/>
          <a:ln/>
        </p:spPr>
        <p:txBody>
          <a:bodyPr wrap="square" rtlCol="0" anchor="t"/>
          <a:lstStyle/>
          <a:p>
            <a:r>
              <a:rPr lang="en-US" sz="3700" b="1" dirty="0" smtClean="0">
                <a:latin typeface="Bitter"/>
              </a:rPr>
              <a:t>Applying </a:t>
            </a:r>
            <a:r>
              <a:rPr lang="en-US" sz="3700" b="1" dirty="0">
                <a:latin typeface="Bitter"/>
              </a:rPr>
              <a:t>Linear transformations to points in 3d transformation</a:t>
            </a:r>
          </a:p>
        </p:txBody>
      </p:sp>
      <p:sp>
        <p:nvSpPr>
          <p:cNvPr id="11" name="Text 3"/>
          <p:cNvSpPr/>
          <p:nvPr/>
        </p:nvSpPr>
        <p:spPr>
          <a:xfrm>
            <a:off x="667664" y="1933828"/>
            <a:ext cx="13458239" cy="1451610"/>
          </a:xfrm>
          <a:prstGeom prst="rect">
            <a:avLst/>
          </a:prstGeom>
          <a:noFill/>
          <a:ln/>
        </p:spPr>
        <p:txBody>
          <a:bodyPr wrap="square" rtlCol="0" anchor="t"/>
          <a:lstStyle/>
          <a:p>
            <a:pPr>
              <a:lnSpc>
                <a:spcPct val="150000"/>
              </a:lnSpc>
            </a:pPr>
            <a:r>
              <a:rPr lang="en-US" sz="2800" b="1" dirty="0" smtClean="0">
                <a:latin typeface="Open Sans"/>
              </a:rPr>
              <a:t>Rotation: </a:t>
            </a:r>
            <a:r>
              <a:rPr lang="en-US" sz="2800" dirty="0" smtClean="0">
                <a:latin typeface="Open Sans" panose="020B0604020202020204"/>
              </a:rPr>
              <a:t>Rotation </a:t>
            </a:r>
            <a:r>
              <a:rPr lang="en-US" sz="2800" dirty="0">
                <a:latin typeface="Open Sans" panose="020B0604020202020204"/>
              </a:rPr>
              <a:t>changes the orientation of the object around one of the three coordinate axes. Rotation matrices for each axis are</a:t>
            </a:r>
            <a:r>
              <a:rPr lang="en-US" sz="2800" dirty="0" smtClean="0">
                <a:latin typeface="Open Sans" panose="020B0604020202020204"/>
              </a:rPr>
              <a:t>:</a:t>
            </a:r>
          </a:p>
          <a:p>
            <a:pPr>
              <a:lnSpc>
                <a:spcPct val="150000"/>
              </a:lnSpc>
            </a:pPr>
            <a:r>
              <a:rPr lang="en-IN" sz="2800" b="1" dirty="0">
                <a:latin typeface="Open Sans" panose="020B0604020202020204"/>
              </a:rPr>
              <a:t>Rotation about the x-axis</a:t>
            </a:r>
            <a:r>
              <a:rPr lang="en-IN" sz="2800" dirty="0" smtClean="0">
                <a:latin typeface="Open Sans" panose="020B0604020202020204"/>
              </a:rPr>
              <a:t>:</a:t>
            </a:r>
          </a:p>
          <a:p>
            <a:pPr>
              <a:lnSpc>
                <a:spcPct val="150000"/>
              </a:lnSpc>
            </a:pPr>
            <a:endParaRPr lang="en-US" sz="2800" dirty="0" smtClean="0">
              <a:latin typeface="Open Sans"/>
              <a:ea typeface="Open Sans" panose="020B0604020202020204" charset="0"/>
              <a:cs typeface="Open Sans" panose="020B0604020202020204" charset="0"/>
            </a:endParaRPr>
          </a:p>
          <a:p>
            <a:pPr>
              <a:lnSpc>
                <a:spcPct val="150000"/>
              </a:lnSpc>
            </a:pPr>
            <a:endParaRPr lang="en-US" sz="1600" dirty="0" smtClean="0">
              <a:latin typeface="Open Sans"/>
              <a:ea typeface="Open Sans" panose="020B0604020202020204" charset="0"/>
              <a:cs typeface="Open Sans" panose="020B0604020202020204" charset="0"/>
            </a:endParaRPr>
          </a:p>
          <a:p>
            <a:pPr>
              <a:lnSpc>
                <a:spcPct val="150000"/>
              </a:lnSpc>
            </a:pPr>
            <a:r>
              <a:rPr lang="en-US" sz="1600" dirty="0" smtClean="0">
                <a:latin typeface="Open Sans"/>
                <a:ea typeface="Open Sans" panose="020B0604020202020204" charset="0"/>
                <a:cs typeface="Open Sans" panose="020B0604020202020204" charset="0"/>
              </a:rPr>
              <a:t>								</a:t>
            </a:r>
            <a:r>
              <a:rPr lang="en-IN" sz="2800" b="1" dirty="0" smtClean="0">
                <a:latin typeface="Open Sans" panose="020B0604020202020204"/>
              </a:rPr>
              <a:t>Rotation </a:t>
            </a:r>
            <a:r>
              <a:rPr lang="en-IN" sz="2800" b="1" dirty="0">
                <a:latin typeface="Open Sans" panose="020B0604020202020204"/>
              </a:rPr>
              <a:t>about the y-axis</a:t>
            </a:r>
            <a:r>
              <a:rPr lang="en-IN" sz="1600" dirty="0" smtClean="0">
                <a:latin typeface="Open Sans" panose="020B0604020202020204"/>
              </a:rPr>
              <a:t>:</a:t>
            </a:r>
            <a:endParaRPr lang="en-US" sz="1600" dirty="0" smtClean="0">
              <a:latin typeface="Open Sans"/>
              <a:ea typeface="Open Sans" panose="020B0604020202020204" charset="0"/>
              <a:cs typeface="Open Sans" panose="020B0604020202020204" charset="0"/>
            </a:endParaRPr>
          </a:p>
          <a:p>
            <a:pPr>
              <a:lnSpc>
                <a:spcPct val="150000"/>
              </a:lnSpc>
            </a:pPr>
            <a:r>
              <a:rPr lang="en-IN" sz="2800" b="1" dirty="0">
                <a:latin typeface="Open Sans" panose="020B0604020202020204"/>
              </a:rPr>
              <a:t>Rotation about the </a:t>
            </a:r>
            <a:r>
              <a:rPr lang="en-IN" sz="2800" b="1" dirty="0" smtClean="0">
                <a:latin typeface="Open Sans" panose="020B0604020202020204"/>
              </a:rPr>
              <a:t>y-axis</a:t>
            </a:r>
            <a:r>
              <a:rPr lang="en-IN" sz="2800" dirty="0">
                <a:latin typeface="Open Sans" panose="020B0604020202020204"/>
              </a:rPr>
              <a:t>:</a:t>
            </a:r>
          </a:p>
          <a:p>
            <a:pPr>
              <a:lnSpc>
                <a:spcPct val="150000"/>
              </a:lnSpc>
            </a:pPr>
            <a:endParaRPr lang="en-US" sz="2800" dirty="0">
              <a:latin typeface="Open Sans"/>
              <a:ea typeface="Open Sans" panose="020B0604020202020204" charset="0"/>
              <a:cs typeface="Open Sans" panose="020B0604020202020204" charset="0"/>
            </a:endParaRPr>
          </a:p>
        </p:txBody>
      </p:sp>
      <p:sp>
        <p:nvSpPr>
          <p:cNvPr id="7" name="Text 2"/>
          <p:cNvSpPr/>
          <p:nvPr/>
        </p:nvSpPr>
        <p:spPr>
          <a:xfrm>
            <a:off x="231228" y="1208192"/>
            <a:ext cx="14630400" cy="1956435"/>
          </a:xfrm>
          <a:prstGeom prst="rect">
            <a:avLst/>
          </a:prstGeom>
          <a:noFill/>
          <a:ln/>
        </p:spPr>
        <p:txBody>
          <a:bodyPr wrap="square" rtlCol="0" anchor="t"/>
          <a:lstStyle/>
          <a:p>
            <a:r>
              <a:rPr lang="en-IN" sz="3200" b="1" dirty="0"/>
              <a:t>Key Linear Transformations</a:t>
            </a:r>
            <a:endParaRPr lang="en-US" sz="3200" b="1" dirty="0">
              <a:latin typeface="Bitter"/>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4127" t="26750" r="31766" b="63962"/>
          <a:stretch/>
        </p:blipFill>
        <p:spPr>
          <a:xfrm>
            <a:off x="5470636" y="3538203"/>
            <a:ext cx="3218160" cy="119191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4023" t="40125" r="31662" b="51516"/>
          <a:stretch/>
        </p:blipFill>
        <p:spPr>
          <a:xfrm>
            <a:off x="4734911" y="6379779"/>
            <a:ext cx="3182131" cy="1045226"/>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4128" t="52572" r="31452" b="39069"/>
          <a:stretch/>
        </p:blipFill>
        <p:spPr>
          <a:xfrm>
            <a:off x="10909737" y="5660374"/>
            <a:ext cx="2979741" cy="971654"/>
          </a:xfrm>
          <a:prstGeom prst="rect">
            <a:avLst/>
          </a:prstGeom>
        </p:spPr>
      </p:pic>
    </p:spTree>
    <p:extLst>
      <p:ext uri="{BB962C8B-B14F-4D97-AF65-F5344CB8AC3E}">
        <p14:creationId xmlns:p14="http://schemas.microsoft.com/office/powerpoint/2010/main" val="709949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231228" y="351599"/>
            <a:ext cx="14630400" cy="1956435"/>
          </a:xfrm>
          <a:prstGeom prst="rect">
            <a:avLst/>
          </a:prstGeom>
          <a:noFill/>
          <a:ln/>
        </p:spPr>
        <p:txBody>
          <a:bodyPr wrap="square" rtlCol="0" anchor="t"/>
          <a:lstStyle/>
          <a:p>
            <a:r>
              <a:rPr lang="en-US" sz="3700" b="1" dirty="0" smtClean="0">
                <a:latin typeface="Bitter"/>
              </a:rPr>
              <a:t>Applying </a:t>
            </a:r>
            <a:r>
              <a:rPr lang="en-US" sz="3700" b="1" dirty="0">
                <a:latin typeface="Bitter"/>
              </a:rPr>
              <a:t>Linear transformations to points in 3d transformation</a:t>
            </a:r>
          </a:p>
        </p:txBody>
      </p:sp>
      <p:sp>
        <p:nvSpPr>
          <p:cNvPr id="11" name="Text 3"/>
          <p:cNvSpPr/>
          <p:nvPr/>
        </p:nvSpPr>
        <p:spPr>
          <a:xfrm>
            <a:off x="667664" y="1933828"/>
            <a:ext cx="13458239" cy="1451610"/>
          </a:xfrm>
          <a:prstGeom prst="rect">
            <a:avLst/>
          </a:prstGeom>
          <a:noFill/>
          <a:ln/>
        </p:spPr>
        <p:txBody>
          <a:bodyPr wrap="square" rtlCol="0" anchor="t"/>
          <a:lstStyle/>
          <a:p>
            <a:pPr>
              <a:lnSpc>
                <a:spcPct val="150000"/>
              </a:lnSpc>
            </a:pPr>
            <a:r>
              <a:rPr lang="en-US" sz="2800" b="1" dirty="0" smtClean="0">
                <a:latin typeface="Open Sans"/>
              </a:rPr>
              <a:t>Shearing: </a:t>
            </a:r>
            <a:r>
              <a:rPr lang="en-US" sz="2800" dirty="0">
                <a:latin typeface="Open Sans" panose="020B0604020202020204"/>
              </a:rPr>
              <a:t>Shearing skews the shape of an object by displacing coordinates along one axis based on another. The shearing matrix in 3D can be defined for different axes, for example:</a:t>
            </a:r>
          </a:p>
          <a:p>
            <a:pPr marL="457200" indent="-457200">
              <a:lnSpc>
                <a:spcPct val="150000"/>
              </a:lnSpc>
              <a:buFont typeface="Arial" panose="020B0604020202020204" pitchFamily="34" charset="0"/>
              <a:buChar char="•"/>
            </a:pPr>
            <a:r>
              <a:rPr lang="en-US" sz="2800" dirty="0">
                <a:latin typeface="Open Sans" panose="020B0604020202020204"/>
              </a:rPr>
              <a:t>Shearing along the x-axis based on y and z</a:t>
            </a:r>
            <a:r>
              <a:rPr lang="en-US" sz="2800" dirty="0" smtClean="0">
                <a:latin typeface="Open Sans" panose="020B0604020202020204"/>
              </a:rPr>
              <a:t>:</a:t>
            </a:r>
          </a:p>
          <a:p>
            <a:pPr marL="457200" indent="-457200">
              <a:lnSpc>
                <a:spcPct val="150000"/>
              </a:lnSpc>
              <a:buFont typeface="Arial" panose="020B0604020202020204" pitchFamily="34" charset="0"/>
              <a:buChar char="•"/>
            </a:pPr>
            <a:endParaRPr lang="en-US" sz="2800" dirty="0">
              <a:latin typeface="Open Sans" panose="020B0604020202020204"/>
            </a:endParaRPr>
          </a:p>
          <a:p>
            <a:pPr marL="457200" indent="-457200">
              <a:lnSpc>
                <a:spcPct val="150000"/>
              </a:lnSpc>
              <a:buFont typeface="Arial" panose="020B0604020202020204" pitchFamily="34" charset="0"/>
              <a:buChar char="•"/>
            </a:pPr>
            <a:endParaRPr lang="en-US" sz="2800" dirty="0" smtClean="0">
              <a:latin typeface="Open Sans" panose="020B0604020202020204"/>
            </a:endParaRPr>
          </a:p>
          <a:p>
            <a:pPr marL="457200" indent="-457200">
              <a:lnSpc>
                <a:spcPct val="150000"/>
              </a:lnSpc>
              <a:buFont typeface="Arial" panose="020B0604020202020204" pitchFamily="34" charset="0"/>
              <a:buChar char="•"/>
            </a:pPr>
            <a:r>
              <a:rPr lang="en-US" sz="2800" dirty="0">
                <a:latin typeface="Open Sans" panose="020B0604020202020204"/>
              </a:rPr>
              <a:t>To apply shearing, multiply the shearing matrix by the point's coordinates</a:t>
            </a:r>
            <a:r>
              <a:rPr lang="en-US" sz="2800" dirty="0" smtClean="0">
                <a:latin typeface="Open Sans" panose="020B0604020202020204"/>
              </a:rPr>
              <a:t>:</a:t>
            </a:r>
          </a:p>
          <a:p>
            <a:pPr>
              <a:lnSpc>
                <a:spcPct val="150000"/>
              </a:lnSpc>
            </a:pPr>
            <a:r>
              <a:rPr lang="en-US" sz="2800" dirty="0" smtClean="0">
                <a:latin typeface="Open Sans" panose="020B0604020202020204"/>
              </a:rPr>
              <a:t>					</a:t>
            </a:r>
            <a:r>
              <a:rPr lang="en-IN" sz="2800" dirty="0">
                <a:latin typeface="Open Sans" panose="020B0604020202020204"/>
              </a:rPr>
              <a:t>P</a:t>
            </a:r>
            <a:r>
              <a:rPr lang="en-IN" sz="2800" dirty="0" smtClean="0">
                <a:latin typeface="Open Sans" panose="020B0604020202020204"/>
              </a:rPr>
              <a:t>′ = </a:t>
            </a:r>
            <a:r>
              <a:rPr lang="en-IN" sz="2800" dirty="0" err="1" smtClean="0">
                <a:latin typeface="Open Sans" panose="020B0604020202020204"/>
              </a:rPr>
              <a:t>Sh</a:t>
            </a:r>
            <a:r>
              <a:rPr lang="en-IN" sz="2800" baseline="-25000" dirty="0" err="1" smtClean="0">
                <a:latin typeface="Open Sans" panose="020B0604020202020204"/>
              </a:rPr>
              <a:t>x</a:t>
            </a:r>
            <a:r>
              <a:rPr lang="en-IN" sz="2800" baseline="-25000" dirty="0" smtClean="0">
                <a:latin typeface="Open Sans" panose="020B0604020202020204"/>
              </a:rPr>
              <a:t> </a:t>
            </a:r>
            <a:r>
              <a:rPr lang="en-IN" sz="2800" dirty="0" smtClean="0">
                <a:latin typeface="Open Sans" panose="020B0604020202020204"/>
              </a:rPr>
              <a:t>​× P</a:t>
            </a:r>
            <a:endParaRPr lang="en-US" sz="2800" dirty="0">
              <a:latin typeface="Open Sans" panose="020B0604020202020204"/>
            </a:endParaRPr>
          </a:p>
          <a:p>
            <a:pPr>
              <a:lnSpc>
                <a:spcPct val="150000"/>
              </a:lnSpc>
            </a:pPr>
            <a:endParaRPr lang="en-US" sz="2800" dirty="0">
              <a:latin typeface="Open Sans"/>
              <a:ea typeface="Open Sans" panose="020B0604020202020204" charset="0"/>
              <a:cs typeface="Open Sans" panose="020B0604020202020204" charset="0"/>
            </a:endParaRPr>
          </a:p>
        </p:txBody>
      </p:sp>
      <p:sp>
        <p:nvSpPr>
          <p:cNvPr id="7" name="Text 2"/>
          <p:cNvSpPr/>
          <p:nvPr/>
        </p:nvSpPr>
        <p:spPr>
          <a:xfrm>
            <a:off x="231228" y="1208192"/>
            <a:ext cx="14630400" cy="1956435"/>
          </a:xfrm>
          <a:prstGeom prst="rect">
            <a:avLst/>
          </a:prstGeom>
          <a:noFill/>
          <a:ln/>
        </p:spPr>
        <p:txBody>
          <a:bodyPr wrap="square" rtlCol="0" anchor="t"/>
          <a:lstStyle/>
          <a:p>
            <a:r>
              <a:rPr lang="en-IN" sz="3200" b="1" dirty="0"/>
              <a:t>Key Linear Transformations</a:t>
            </a:r>
            <a:endParaRPr lang="en-US" sz="3200" b="1" dirty="0">
              <a:latin typeface="Bitte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859" t="19505" r="32393" b="71950"/>
          <a:stretch/>
        </p:blipFill>
        <p:spPr>
          <a:xfrm>
            <a:off x="5743903" y="4599384"/>
            <a:ext cx="2911366" cy="1097729"/>
          </a:xfrm>
          <a:prstGeom prst="rect">
            <a:avLst/>
          </a:prstGeom>
        </p:spPr>
      </p:pic>
    </p:spTree>
    <p:extLst>
      <p:ext uri="{BB962C8B-B14F-4D97-AF65-F5344CB8AC3E}">
        <p14:creationId xmlns:p14="http://schemas.microsoft.com/office/powerpoint/2010/main" val="35424276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231228" y="229974"/>
            <a:ext cx="14630400" cy="1956435"/>
          </a:xfrm>
          <a:prstGeom prst="rect">
            <a:avLst/>
          </a:prstGeom>
          <a:noFill/>
          <a:ln/>
        </p:spPr>
        <p:txBody>
          <a:bodyPr wrap="square" rtlCol="0" anchor="t"/>
          <a:lstStyle/>
          <a:p>
            <a:r>
              <a:rPr lang="en-US" sz="3700" b="1" dirty="0" smtClean="0">
                <a:latin typeface="Bitter"/>
              </a:rPr>
              <a:t>Applying </a:t>
            </a:r>
            <a:r>
              <a:rPr lang="en-US" sz="3700" b="1" dirty="0">
                <a:latin typeface="Bitter"/>
              </a:rPr>
              <a:t>Linear transformations to points in 3d transformation</a:t>
            </a:r>
          </a:p>
        </p:txBody>
      </p:sp>
      <p:sp>
        <p:nvSpPr>
          <p:cNvPr id="11" name="Text 3"/>
          <p:cNvSpPr/>
          <p:nvPr/>
        </p:nvSpPr>
        <p:spPr>
          <a:xfrm>
            <a:off x="667664" y="1661058"/>
            <a:ext cx="13458239" cy="1451610"/>
          </a:xfrm>
          <a:prstGeom prst="rect">
            <a:avLst/>
          </a:prstGeom>
          <a:noFill/>
          <a:ln/>
        </p:spPr>
        <p:txBody>
          <a:bodyPr wrap="square" rtlCol="0" anchor="t"/>
          <a:lstStyle/>
          <a:p>
            <a:pPr>
              <a:lnSpc>
                <a:spcPct val="150000"/>
              </a:lnSpc>
            </a:pPr>
            <a:r>
              <a:rPr lang="en-US" sz="2800" dirty="0"/>
              <a:t>Let's apply </a:t>
            </a:r>
            <a:r>
              <a:rPr lang="en-US" sz="2800" b="1" dirty="0"/>
              <a:t>scaling</a:t>
            </a:r>
            <a:r>
              <a:rPr lang="en-US" sz="2800" dirty="0"/>
              <a:t> to a point </a:t>
            </a:r>
            <a:r>
              <a:rPr lang="en-US" sz="2800" dirty="0" smtClean="0"/>
              <a:t>P(2,3,4) </a:t>
            </a:r>
            <a:r>
              <a:rPr lang="en-US" sz="2800" dirty="0"/>
              <a:t>with scaling factors </a:t>
            </a:r>
            <a:r>
              <a:rPr lang="en-US" sz="2800" dirty="0" err="1" smtClean="0"/>
              <a:t>S</a:t>
            </a:r>
            <a:r>
              <a:rPr lang="en-US" sz="2800" baseline="-25000" dirty="0" err="1" smtClean="0"/>
              <a:t>x</a:t>
            </a:r>
            <a:r>
              <a:rPr lang="en-US" sz="2800" baseline="-25000" dirty="0" smtClean="0"/>
              <a:t> </a:t>
            </a:r>
            <a:r>
              <a:rPr lang="en-US" sz="2800" dirty="0" smtClean="0"/>
              <a:t>= 2</a:t>
            </a:r>
            <a:r>
              <a:rPr lang="en-US" sz="2800" dirty="0"/>
              <a:t>, </a:t>
            </a:r>
            <a:r>
              <a:rPr lang="en-US" sz="2800" dirty="0" err="1" smtClean="0"/>
              <a:t>S</a:t>
            </a:r>
            <a:r>
              <a:rPr lang="en-US" sz="2800" baseline="-25000" dirty="0" err="1" smtClean="0"/>
              <a:t>y</a:t>
            </a:r>
            <a:r>
              <a:rPr lang="en-US" sz="2800" baseline="-25000" dirty="0" smtClean="0"/>
              <a:t> </a:t>
            </a:r>
            <a:r>
              <a:rPr lang="en-US" sz="2800" dirty="0" smtClean="0"/>
              <a:t>= 3</a:t>
            </a:r>
            <a:r>
              <a:rPr lang="en-US" sz="2800" dirty="0"/>
              <a:t>, and </a:t>
            </a:r>
            <a:r>
              <a:rPr lang="en-US" sz="2800" dirty="0" err="1" smtClean="0"/>
              <a:t>S</a:t>
            </a:r>
            <a:r>
              <a:rPr lang="en-US" sz="2800" baseline="-25000" dirty="0" err="1" smtClean="0"/>
              <a:t>z</a:t>
            </a:r>
            <a:r>
              <a:rPr lang="en-US" sz="2800" baseline="-25000" dirty="0" smtClean="0"/>
              <a:t> </a:t>
            </a:r>
            <a:r>
              <a:rPr lang="en-US" sz="2800" dirty="0" smtClean="0"/>
              <a:t>= 4:</a:t>
            </a:r>
            <a:endParaRPr lang="en-US" sz="2800" dirty="0"/>
          </a:p>
          <a:p>
            <a:pPr marL="514350" indent="-514350">
              <a:lnSpc>
                <a:spcPct val="150000"/>
              </a:lnSpc>
              <a:buAutoNum type="arabicPeriod"/>
            </a:pPr>
            <a:r>
              <a:rPr lang="en-US" sz="2800" dirty="0" smtClean="0"/>
              <a:t>The </a:t>
            </a:r>
            <a:r>
              <a:rPr lang="en-US" sz="2800" dirty="0"/>
              <a:t>scaling matrix </a:t>
            </a:r>
            <a:r>
              <a:rPr lang="en-US" sz="2800" dirty="0" smtClean="0"/>
              <a:t>is:</a:t>
            </a:r>
          </a:p>
          <a:p>
            <a:pPr marL="514350" indent="-514350">
              <a:lnSpc>
                <a:spcPct val="150000"/>
              </a:lnSpc>
              <a:buAutoNum type="arabicPeriod"/>
            </a:pPr>
            <a:endParaRPr lang="en-US" sz="2800" dirty="0"/>
          </a:p>
          <a:p>
            <a:pPr marL="514350" indent="-514350">
              <a:lnSpc>
                <a:spcPct val="150000"/>
              </a:lnSpc>
              <a:buAutoNum type="arabicPeriod"/>
            </a:pPr>
            <a:r>
              <a:rPr lang="en-US" sz="2800" dirty="0" smtClean="0"/>
              <a:t>The </a:t>
            </a:r>
            <a:r>
              <a:rPr lang="en-US" sz="2800" dirty="0"/>
              <a:t>point is represented as</a:t>
            </a:r>
            <a:r>
              <a:rPr lang="en-US" sz="2800" dirty="0" smtClean="0"/>
              <a:t>:</a:t>
            </a:r>
          </a:p>
          <a:p>
            <a:pPr marL="514350" indent="-514350">
              <a:lnSpc>
                <a:spcPct val="150000"/>
              </a:lnSpc>
              <a:buAutoNum type="arabicPeriod"/>
            </a:pPr>
            <a:endParaRPr lang="en-US" sz="2800" dirty="0"/>
          </a:p>
          <a:p>
            <a:pPr marL="514350" indent="-514350">
              <a:lnSpc>
                <a:spcPct val="150000"/>
              </a:lnSpc>
              <a:buAutoNum type="arabicPeriod"/>
            </a:pPr>
            <a:endParaRPr lang="en-US" dirty="0" smtClean="0"/>
          </a:p>
          <a:p>
            <a:pPr marL="514350" indent="-514350">
              <a:lnSpc>
                <a:spcPct val="150000"/>
              </a:lnSpc>
              <a:buAutoNum type="arabicPeriod"/>
            </a:pPr>
            <a:r>
              <a:rPr lang="en-US" sz="2800" dirty="0"/>
              <a:t>Multiply the scaling matrix by the point’s coordinates</a:t>
            </a:r>
            <a:r>
              <a:rPr lang="en-US" sz="2800" dirty="0" smtClean="0"/>
              <a:t>:</a:t>
            </a:r>
          </a:p>
          <a:p>
            <a:pPr marL="514350" indent="-514350">
              <a:lnSpc>
                <a:spcPct val="150000"/>
              </a:lnSpc>
              <a:buAutoNum type="arabicPeriod"/>
            </a:pPr>
            <a:endParaRPr lang="en-US" sz="2800" dirty="0"/>
          </a:p>
          <a:p>
            <a:pPr>
              <a:lnSpc>
                <a:spcPct val="150000"/>
              </a:lnSpc>
            </a:pPr>
            <a:endParaRPr lang="en-US" sz="2800" dirty="0" smtClean="0"/>
          </a:p>
          <a:p>
            <a:pPr>
              <a:lnSpc>
                <a:spcPct val="150000"/>
              </a:lnSpc>
            </a:pPr>
            <a:r>
              <a:rPr lang="en-US" sz="2800" dirty="0"/>
              <a:t>Thus, the new position of the point after scaling is P′(</a:t>
            </a:r>
            <a:r>
              <a:rPr lang="en-US" sz="2800" dirty="0" smtClean="0"/>
              <a:t>4, 9, 16).</a:t>
            </a:r>
            <a:endParaRPr lang="en-US" sz="2800" dirty="0"/>
          </a:p>
        </p:txBody>
      </p:sp>
      <p:sp>
        <p:nvSpPr>
          <p:cNvPr id="7" name="Text 2"/>
          <p:cNvSpPr/>
          <p:nvPr/>
        </p:nvSpPr>
        <p:spPr>
          <a:xfrm>
            <a:off x="231228" y="1082224"/>
            <a:ext cx="14630400" cy="1956435"/>
          </a:xfrm>
          <a:prstGeom prst="rect">
            <a:avLst/>
          </a:prstGeom>
          <a:noFill/>
          <a:ln/>
        </p:spPr>
        <p:txBody>
          <a:bodyPr wrap="square" rtlCol="0" anchor="t"/>
          <a:lstStyle/>
          <a:p>
            <a:r>
              <a:rPr lang="en-US" sz="3200" b="1" dirty="0">
                <a:latin typeface="Bitter"/>
              </a:rPr>
              <a:t>Example of Applying Linear Transformation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6113" t="47742" r="35632" b="43713"/>
          <a:stretch/>
        </p:blipFill>
        <p:spPr>
          <a:xfrm>
            <a:off x="4529959" y="2765243"/>
            <a:ext cx="1776248" cy="103427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7889" t="60560" r="37409" b="30709"/>
          <a:stretch/>
        </p:blipFill>
        <p:spPr>
          <a:xfrm>
            <a:off x="4929353" y="4257695"/>
            <a:ext cx="1072856" cy="1120536"/>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9635" t="73192" r="29571" b="18634"/>
          <a:stretch/>
        </p:blipFill>
        <p:spPr>
          <a:xfrm>
            <a:off x="4929353" y="6011916"/>
            <a:ext cx="5371503" cy="1187669"/>
          </a:xfrm>
          <a:prstGeom prst="rect">
            <a:avLst/>
          </a:prstGeom>
        </p:spPr>
      </p:pic>
    </p:spTree>
    <p:extLst>
      <p:ext uri="{BB962C8B-B14F-4D97-AF65-F5344CB8AC3E}">
        <p14:creationId xmlns:p14="http://schemas.microsoft.com/office/powerpoint/2010/main" val="12167895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567559" y="403208"/>
            <a:ext cx="14630400" cy="1956435"/>
          </a:xfrm>
          <a:prstGeom prst="rect">
            <a:avLst/>
          </a:prstGeom>
          <a:noFill/>
          <a:ln/>
        </p:spPr>
        <p:txBody>
          <a:bodyPr wrap="square" rtlCol="0" anchor="t"/>
          <a:lstStyle/>
          <a:p>
            <a:r>
              <a:rPr lang="en-IN" sz="4000" b="1" dirty="0" smtClean="0">
                <a:latin typeface="Bitter"/>
              </a:rPr>
              <a:t>Translations</a:t>
            </a:r>
            <a:endParaRPr lang="en-US" sz="3700" b="1" dirty="0">
              <a:latin typeface="Bitter"/>
            </a:endParaRPr>
          </a:p>
        </p:txBody>
      </p:sp>
      <p:sp>
        <p:nvSpPr>
          <p:cNvPr id="11" name="Text 3"/>
          <p:cNvSpPr/>
          <p:nvPr/>
        </p:nvSpPr>
        <p:spPr>
          <a:xfrm>
            <a:off x="667664" y="1492090"/>
            <a:ext cx="13458239" cy="1451610"/>
          </a:xfrm>
          <a:prstGeom prst="rect">
            <a:avLst/>
          </a:prstGeom>
          <a:noFill/>
          <a:ln/>
        </p:spPr>
        <p:txBody>
          <a:bodyPr wrap="square" rtlCol="0" anchor="t"/>
          <a:lstStyle/>
          <a:p>
            <a:pPr>
              <a:lnSpc>
                <a:spcPct val="150000"/>
              </a:lnSpc>
            </a:pPr>
            <a:r>
              <a:rPr lang="en-US" sz="2800" b="1" dirty="0">
                <a:latin typeface="Open Sans"/>
              </a:rPr>
              <a:t>Translation</a:t>
            </a:r>
            <a:r>
              <a:rPr lang="en-US" sz="2800" dirty="0">
                <a:latin typeface="Open Sans"/>
              </a:rPr>
              <a:t> in 3D moves an object from one place to another by shifting it along the x, y, and z axes. For example, you can move a point or object left, right, up, down, or forward and backward.</a:t>
            </a:r>
          </a:p>
        </p:txBody>
      </p:sp>
      <p:sp>
        <p:nvSpPr>
          <p:cNvPr id="10" name="Text 2"/>
          <p:cNvSpPr/>
          <p:nvPr/>
        </p:nvSpPr>
        <p:spPr>
          <a:xfrm>
            <a:off x="719959" y="3631749"/>
            <a:ext cx="14630400" cy="1956435"/>
          </a:xfrm>
          <a:prstGeom prst="rect">
            <a:avLst/>
          </a:prstGeom>
          <a:noFill/>
          <a:ln/>
        </p:spPr>
        <p:txBody>
          <a:bodyPr wrap="square" rtlCol="0" anchor="t"/>
          <a:lstStyle/>
          <a:p>
            <a:r>
              <a:rPr lang="en-IN" sz="3200" b="1" dirty="0">
                <a:latin typeface="Bitter"/>
              </a:rPr>
              <a:t>Formula for Translation</a:t>
            </a:r>
            <a:r>
              <a:rPr lang="en-IN" sz="3200" b="1" dirty="0" smtClean="0">
                <a:latin typeface="Bitter"/>
              </a:rPr>
              <a:t>:</a:t>
            </a:r>
          </a:p>
        </p:txBody>
      </p:sp>
      <p:sp>
        <p:nvSpPr>
          <p:cNvPr id="12" name="Text 3"/>
          <p:cNvSpPr/>
          <p:nvPr/>
        </p:nvSpPr>
        <p:spPr>
          <a:xfrm>
            <a:off x="719959" y="4251056"/>
            <a:ext cx="13458239" cy="1451610"/>
          </a:xfrm>
          <a:prstGeom prst="rect">
            <a:avLst/>
          </a:prstGeom>
          <a:noFill/>
          <a:ln/>
        </p:spPr>
        <p:txBody>
          <a:bodyPr wrap="square" rtlCol="0" anchor="t"/>
          <a:lstStyle/>
          <a:p>
            <a:pPr>
              <a:lnSpc>
                <a:spcPct val="150000"/>
              </a:lnSpc>
            </a:pPr>
            <a:r>
              <a:rPr lang="en-US" sz="2800" dirty="0">
                <a:latin typeface="Open Sans"/>
              </a:rPr>
              <a:t>If a point has coordinates </a:t>
            </a:r>
            <a:r>
              <a:rPr lang="en-US" sz="2800" dirty="0" smtClean="0">
                <a:latin typeface="Open Sans"/>
              </a:rPr>
              <a:t>P(x, y, z</a:t>
            </a:r>
            <a:r>
              <a:rPr lang="en-US" sz="2800" dirty="0">
                <a:latin typeface="Open Sans"/>
              </a:rPr>
              <a:t>)</a:t>
            </a:r>
            <a:r>
              <a:rPr lang="en-US" sz="2800" dirty="0" smtClean="0">
                <a:latin typeface="Open Sans"/>
              </a:rPr>
              <a:t>, </a:t>
            </a:r>
            <a:r>
              <a:rPr lang="en-US" sz="2800" dirty="0">
                <a:latin typeface="Open Sans"/>
              </a:rPr>
              <a:t>and you want to move it by some amounts </a:t>
            </a:r>
            <a:r>
              <a:rPr lang="en-US" sz="2800" dirty="0" err="1" smtClean="0">
                <a:latin typeface="Open Sans"/>
              </a:rPr>
              <a:t>t</a:t>
            </a:r>
            <a:r>
              <a:rPr lang="en-US" sz="2800" baseline="-25000" dirty="0" err="1" smtClean="0">
                <a:latin typeface="Open Sans"/>
              </a:rPr>
              <a:t>x</a:t>
            </a:r>
            <a:r>
              <a:rPr lang="en-US" sz="2800" dirty="0" smtClean="0">
                <a:latin typeface="Open Sans"/>
              </a:rPr>
              <a:t>​</a:t>
            </a:r>
            <a:r>
              <a:rPr lang="en-US" sz="2800" dirty="0">
                <a:latin typeface="Open Sans"/>
              </a:rPr>
              <a:t>, </a:t>
            </a:r>
            <a:r>
              <a:rPr lang="en-US" sz="2800" dirty="0" smtClean="0">
                <a:latin typeface="Open Sans"/>
              </a:rPr>
              <a:t>t</a:t>
            </a:r>
            <a:r>
              <a:rPr lang="en-US" sz="2800" baseline="-25000" dirty="0" smtClean="0">
                <a:latin typeface="Open Sans"/>
              </a:rPr>
              <a:t>y</a:t>
            </a:r>
            <a:r>
              <a:rPr lang="en-US" sz="2800" dirty="0" smtClean="0">
                <a:latin typeface="Open Sans"/>
              </a:rPr>
              <a:t> </a:t>
            </a:r>
            <a:r>
              <a:rPr lang="en-US" sz="2800" dirty="0">
                <a:latin typeface="Open Sans"/>
              </a:rPr>
              <a:t>and </a:t>
            </a:r>
            <a:r>
              <a:rPr lang="en-US" sz="2800" dirty="0" err="1" smtClean="0">
                <a:latin typeface="Open Sans"/>
              </a:rPr>
              <a:t>t</a:t>
            </a:r>
            <a:r>
              <a:rPr lang="en-US" sz="2800" baseline="-25000" dirty="0" err="1" smtClean="0">
                <a:latin typeface="Open Sans"/>
              </a:rPr>
              <a:t>z</a:t>
            </a:r>
            <a:r>
              <a:rPr lang="en-US" sz="2800" dirty="0" smtClean="0">
                <a:latin typeface="Open Sans"/>
              </a:rPr>
              <a:t> </a:t>
            </a:r>
            <a:r>
              <a:rPr lang="en-US" sz="2800" dirty="0">
                <a:latin typeface="Open Sans"/>
              </a:rPr>
              <a:t>along the x, y, and z axes, the new point after translation is:</a:t>
            </a:r>
          </a:p>
          <a:p>
            <a:pPr>
              <a:lnSpc>
                <a:spcPct val="150000"/>
              </a:lnSpc>
            </a:pPr>
            <a:r>
              <a:rPr lang="en-US" sz="2800" dirty="0" smtClean="0">
                <a:latin typeface="Open Sans"/>
              </a:rPr>
              <a:t>					P′ = (x + </a:t>
            </a:r>
            <a:r>
              <a:rPr lang="en-US" sz="2800" dirty="0" err="1" smtClean="0">
                <a:latin typeface="Open Sans"/>
              </a:rPr>
              <a:t>t</a:t>
            </a:r>
            <a:r>
              <a:rPr lang="en-US" sz="2800" baseline="-25000" dirty="0" err="1" smtClean="0">
                <a:latin typeface="Open Sans"/>
              </a:rPr>
              <a:t>x</a:t>
            </a:r>
            <a:r>
              <a:rPr lang="en-US" sz="2800" dirty="0" smtClean="0">
                <a:latin typeface="Open Sans"/>
              </a:rPr>
              <a:t>, y + t</a:t>
            </a:r>
            <a:r>
              <a:rPr lang="en-US" sz="2800" baseline="-25000" dirty="0" smtClean="0">
                <a:latin typeface="Open Sans"/>
              </a:rPr>
              <a:t>y</a:t>
            </a:r>
            <a:r>
              <a:rPr lang="en-US" sz="2800" dirty="0" smtClean="0">
                <a:latin typeface="Open Sans"/>
              </a:rPr>
              <a:t>, z + </a:t>
            </a:r>
            <a:r>
              <a:rPr lang="en-US" sz="2800" dirty="0" err="1" smtClean="0">
                <a:latin typeface="Open Sans"/>
              </a:rPr>
              <a:t>t</a:t>
            </a:r>
            <a:r>
              <a:rPr lang="en-US" sz="2800" baseline="-25000" dirty="0" err="1" smtClean="0">
                <a:latin typeface="Open Sans"/>
              </a:rPr>
              <a:t>z</a:t>
            </a:r>
            <a:r>
              <a:rPr lang="en-US" sz="2800" dirty="0" smtClean="0">
                <a:latin typeface="Open Sans"/>
              </a:rPr>
              <a:t>)</a:t>
            </a:r>
          </a:p>
          <a:p>
            <a:pPr>
              <a:lnSpc>
                <a:spcPct val="150000"/>
              </a:lnSpc>
            </a:pPr>
            <a:r>
              <a:rPr lang="en-US" sz="2800" dirty="0" smtClean="0">
                <a:latin typeface="Open Sans"/>
              </a:rPr>
              <a:t>So</a:t>
            </a:r>
            <a:r>
              <a:rPr lang="en-US" sz="2800" dirty="0">
                <a:latin typeface="Open Sans"/>
              </a:rPr>
              <a:t>, you just add the translation values to the original coordinates.</a:t>
            </a:r>
          </a:p>
        </p:txBody>
      </p:sp>
    </p:spTree>
    <p:extLst>
      <p:ext uri="{BB962C8B-B14F-4D97-AF65-F5344CB8AC3E}">
        <p14:creationId xmlns:p14="http://schemas.microsoft.com/office/powerpoint/2010/main" val="4036486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567559" y="403208"/>
            <a:ext cx="14630400" cy="1956435"/>
          </a:xfrm>
          <a:prstGeom prst="rect">
            <a:avLst/>
          </a:prstGeom>
          <a:noFill/>
          <a:ln/>
        </p:spPr>
        <p:txBody>
          <a:bodyPr wrap="square" rtlCol="0" anchor="t"/>
          <a:lstStyle/>
          <a:p>
            <a:r>
              <a:rPr lang="en-IN" sz="4000" b="1" dirty="0" smtClean="0">
                <a:latin typeface="Bitter"/>
              </a:rPr>
              <a:t>Translations</a:t>
            </a:r>
            <a:endParaRPr lang="en-US" sz="3700" b="1" dirty="0">
              <a:latin typeface="Bitter"/>
            </a:endParaRPr>
          </a:p>
        </p:txBody>
      </p:sp>
      <p:sp>
        <p:nvSpPr>
          <p:cNvPr id="11" name="Text 3"/>
          <p:cNvSpPr/>
          <p:nvPr/>
        </p:nvSpPr>
        <p:spPr>
          <a:xfrm>
            <a:off x="586080" y="1962977"/>
            <a:ext cx="13458239" cy="1451610"/>
          </a:xfrm>
          <a:prstGeom prst="rect">
            <a:avLst/>
          </a:prstGeom>
          <a:noFill/>
          <a:ln/>
        </p:spPr>
        <p:txBody>
          <a:bodyPr wrap="square" rtlCol="0" anchor="t"/>
          <a:lstStyle/>
          <a:p>
            <a:pPr>
              <a:lnSpc>
                <a:spcPct val="150000"/>
              </a:lnSpc>
            </a:pPr>
            <a:r>
              <a:rPr lang="en-US" sz="2800" dirty="0">
                <a:latin typeface="Open Sans"/>
              </a:rPr>
              <a:t>To handle translation in 3D graphics, we use a </a:t>
            </a:r>
            <a:r>
              <a:rPr lang="en-US" sz="2800" b="1" dirty="0">
                <a:latin typeface="Open Sans"/>
              </a:rPr>
              <a:t>4x4 matrix</a:t>
            </a:r>
            <a:r>
              <a:rPr lang="en-US" sz="2800" dirty="0">
                <a:latin typeface="Open Sans"/>
              </a:rPr>
              <a:t>:</a:t>
            </a:r>
          </a:p>
        </p:txBody>
      </p:sp>
      <p:sp>
        <p:nvSpPr>
          <p:cNvPr id="10" name="Text 2"/>
          <p:cNvSpPr/>
          <p:nvPr/>
        </p:nvSpPr>
        <p:spPr>
          <a:xfrm>
            <a:off x="567559" y="1239677"/>
            <a:ext cx="14630400" cy="1956435"/>
          </a:xfrm>
          <a:prstGeom prst="rect">
            <a:avLst/>
          </a:prstGeom>
          <a:noFill/>
          <a:ln/>
        </p:spPr>
        <p:txBody>
          <a:bodyPr wrap="square" rtlCol="0" anchor="t"/>
          <a:lstStyle/>
          <a:p>
            <a:r>
              <a:rPr lang="en-IN" sz="3200" b="1" dirty="0"/>
              <a:t>Matrix Representation:</a:t>
            </a:r>
            <a:endParaRPr lang="en-IN" sz="3200" b="1" dirty="0" smtClean="0">
              <a:latin typeface="Bitter"/>
            </a:endParaRPr>
          </a:p>
        </p:txBody>
      </p:sp>
      <p:sp>
        <p:nvSpPr>
          <p:cNvPr id="12" name="Text 3"/>
          <p:cNvSpPr/>
          <p:nvPr/>
        </p:nvSpPr>
        <p:spPr>
          <a:xfrm>
            <a:off x="719959" y="4405613"/>
            <a:ext cx="13458239" cy="1451610"/>
          </a:xfrm>
          <a:prstGeom prst="rect">
            <a:avLst/>
          </a:prstGeom>
          <a:noFill/>
          <a:ln/>
        </p:spPr>
        <p:txBody>
          <a:bodyPr wrap="square" rtlCol="0" anchor="t"/>
          <a:lstStyle/>
          <a:p>
            <a:pPr>
              <a:lnSpc>
                <a:spcPct val="150000"/>
              </a:lnSpc>
            </a:pPr>
            <a:r>
              <a:rPr lang="en-US" sz="2800" dirty="0">
                <a:latin typeface="Open Sans"/>
              </a:rPr>
              <a:t>This matrix allows us to easily combine translation with other transformations, like scaling and rotation.</a:t>
            </a:r>
          </a:p>
        </p:txBody>
      </p:sp>
      <p:pic>
        <p:nvPicPr>
          <p:cNvPr id="4" name="Picture 3"/>
          <p:cNvPicPr>
            <a:picLocks noChangeAspect="1"/>
          </p:cNvPicPr>
          <p:nvPr/>
        </p:nvPicPr>
        <p:blipFill>
          <a:blip r:embed="rId3"/>
          <a:stretch>
            <a:fillRect/>
          </a:stretch>
        </p:blipFill>
        <p:spPr>
          <a:xfrm>
            <a:off x="4886398" y="2737942"/>
            <a:ext cx="2039919" cy="1667671"/>
          </a:xfrm>
          <a:prstGeom prst="rect">
            <a:avLst/>
          </a:prstGeom>
        </p:spPr>
      </p:pic>
    </p:spTree>
    <p:extLst>
      <p:ext uri="{BB962C8B-B14F-4D97-AF65-F5344CB8AC3E}">
        <p14:creationId xmlns:p14="http://schemas.microsoft.com/office/powerpoint/2010/main" val="30147821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567559" y="403208"/>
            <a:ext cx="14630400" cy="1956435"/>
          </a:xfrm>
          <a:prstGeom prst="rect">
            <a:avLst/>
          </a:prstGeom>
          <a:noFill/>
          <a:ln/>
        </p:spPr>
        <p:txBody>
          <a:bodyPr wrap="square" rtlCol="0" anchor="t"/>
          <a:lstStyle/>
          <a:p>
            <a:r>
              <a:rPr lang="en-IN" sz="4000" b="1" dirty="0" smtClean="0">
                <a:latin typeface="Bitter"/>
              </a:rPr>
              <a:t>Frames in Graphics</a:t>
            </a:r>
            <a:endParaRPr lang="en-US" sz="3700" b="1" dirty="0">
              <a:latin typeface="Bitter"/>
            </a:endParaRPr>
          </a:p>
        </p:txBody>
      </p:sp>
      <p:sp>
        <p:nvSpPr>
          <p:cNvPr id="11" name="Text 3"/>
          <p:cNvSpPr/>
          <p:nvPr/>
        </p:nvSpPr>
        <p:spPr>
          <a:xfrm>
            <a:off x="586080" y="1553074"/>
            <a:ext cx="13458239" cy="1451610"/>
          </a:xfrm>
          <a:prstGeom prst="rect">
            <a:avLst/>
          </a:prstGeom>
          <a:noFill/>
          <a:ln/>
        </p:spPr>
        <p:txBody>
          <a:bodyPr wrap="square" rtlCol="0" anchor="t"/>
          <a:lstStyle/>
          <a:p>
            <a:pPr>
              <a:lnSpc>
                <a:spcPct val="150000"/>
              </a:lnSpc>
            </a:pPr>
            <a:r>
              <a:rPr lang="en-US" sz="2800" dirty="0">
                <a:latin typeface="Open Sans"/>
              </a:rPr>
              <a:t>In 3D transformations, </a:t>
            </a:r>
            <a:r>
              <a:rPr lang="en-US" sz="2800" b="1" dirty="0">
                <a:latin typeface="Open Sans"/>
              </a:rPr>
              <a:t>frames</a:t>
            </a:r>
            <a:r>
              <a:rPr lang="en-US" sz="2800" dirty="0">
                <a:latin typeface="Open Sans"/>
              </a:rPr>
              <a:t> are coordinate systems used to describe positions and orientations of objects</a:t>
            </a:r>
            <a:r>
              <a:rPr lang="en-US" sz="2800" dirty="0" smtClean="0">
                <a:latin typeface="Open Sans"/>
              </a:rPr>
              <a:t>.</a:t>
            </a:r>
          </a:p>
          <a:p>
            <a:pPr>
              <a:lnSpc>
                <a:spcPct val="150000"/>
              </a:lnSpc>
            </a:pPr>
            <a:r>
              <a:rPr lang="en-IN" sz="2800" dirty="0">
                <a:latin typeface="Open Sans"/>
              </a:rPr>
              <a:t>Key Frames</a:t>
            </a:r>
            <a:r>
              <a:rPr lang="en-IN" sz="2800" dirty="0" smtClean="0">
                <a:latin typeface="Open Sans"/>
              </a:rPr>
              <a:t>:</a:t>
            </a:r>
          </a:p>
          <a:p>
            <a:pPr marL="514350" indent="-514350">
              <a:lnSpc>
                <a:spcPct val="150000"/>
              </a:lnSpc>
              <a:buFont typeface="+mj-lt"/>
              <a:buAutoNum type="arabicPeriod"/>
            </a:pPr>
            <a:r>
              <a:rPr lang="en-US" sz="2800" b="1" dirty="0">
                <a:latin typeface="Open Sans"/>
              </a:rPr>
              <a:t>World Frame</a:t>
            </a:r>
            <a:r>
              <a:rPr lang="en-US" sz="2800" dirty="0">
                <a:latin typeface="Open Sans"/>
              </a:rPr>
              <a:t>: The main coordinate system for the entire scene.</a:t>
            </a:r>
          </a:p>
          <a:p>
            <a:pPr marL="514350" indent="-514350">
              <a:lnSpc>
                <a:spcPct val="150000"/>
              </a:lnSpc>
              <a:buFont typeface="+mj-lt"/>
              <a:buAutoNum type="arabicPeriod"/>
            </a:pPr>
            <a:r>
              <a:rPr lang="en-US" sz="2800" b="1" dirty="0">
                <a:latin typeface="Open Sans"/>
              </a:rPr>
              <a:t>Object Frame</a:t>
            </a:r>
            <a:r>
              <a:rPr lang="en-US" sz="2800" dirty="0">
                <a:latin typeface="Open Sans"/>
              </a:rPr>
              <a:t>: Each object has its own local frame, defining its position and orientation relative to itself.</a:t>
            </a:r>
          </a:p>
          <a:p>
            <a:pPr marL="514350" indent="-514350">
              <a:lnSpc>
                <a:spcPct val="150000"/>
              </a:lnSpc>
              <a:buFont typeface="+mj-lt"/>
              <a:buAutoNum type="arabicPeriod"/>
            </a:pPr>
            <a:r>
              <a:rPr lang="en-US" sz="2800" b="1" dirty="0">
                <a:latin typeface="Open Sans"/>
              </a:rPr>
              <a:t>Camera Frame</a:t>
            </a:r>
            <a:r>
              <a:rPr lang="en-US" sz="2800" dirty="0">
                <a:latin typeface="Open Sans"/>
              </a:rPr>
              <a:t>: Represents the view from the camera in the scene.</a:t>
            </a:r>
          </a:p>
          <a:p>
            <a:pPr>
              <a:lnSpc>
                <a:spcPct val="150000"/>
              </a:lnSpc>
            </a:pPr>
            <a:r>
              <a:rPr lang="en-US" sz="2800" dirty="0" smtClean="0">
                <a:latin typeface="Open Sans"/>
              </a:rPr>
              <a:t>Transformations </a:t>
            </a:r>
            <a:r>
              <a:rPr lang="en-US" sz="2800" dirty="0">
                <a:latin typeface="Open Sans"/>
              </a:rPr>
              <a:t>like translation, rotation, and scaling are applied to objects based on these frames, allowing objects to be positioned and moved within the scene.</a:t>
            </a:r>
          </a:p>
          <a:p>
            <a:pPr>
              <a:lnSpc>
                <a:spcPct val="150000"/>
              </a:lnSpc>
            </a:pPr>
            <a:endParaRPr lang="en-US" sz="2800" dirty="0">
              <a:latin typeface="Open Sans"/>
            </a:endParaRPr>
          </a:p>
        </p:txBody>
      </p:sp>
    </p:spTree>
    <p:extLst>
      <p:ext uri="{BB962C8B-B14F-4D97-AF65-F5344CB8AC3E}">
        <p14:creationId xmlns:p14="http://schemas.microsoft.com/office/powerpoint/2010/main" val="36378808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11" name="Text 3"/>
          <p:cNvSpPr/>
          <p:nvPr/>
        </p:nvSpPr>
        <p:spPr>
          <a:xfrm>
            <a:off x="586080" y="1311241"/>
            <a:ext cx="13458239" cy="1451610"/>
          </a:xfrm>
          <a:prstGeom prst="rect">
            <a:avLst/>
          </a:prstGeom>
          <a:noFill/>
          <a:ln/>
        </p:spPr>
        <p:txBody>
          <a:bodyPr wrap="square" rtlCol="0" anchor="t"/>
          <a:lstStyle/>
          <a:p>
            <a:pPr>
              <a:lnSpc>
                <a:spcPct val="150000"/>
              </a:lnSpc>
            </a:pPr>
            <a:r>
              <a:rPr lang="en-US" sz="2800" b="1" dirty="0" smtClean="0">
                <a:latin typeface="Open Sans" panose="020B0604020202020204"/>
              </a:rPr>
              <a:t>World </a:t>
            </a:r>
            <a:r>
              <a:rPr lang="en-US" sz="2800" b="1" dirty="0">
                <a:latin typeface="Open Sans" panose="020B0604020202020204"/>
              </a:rPr>
              <a:t>Frame:</a:t>
            </a:r>
          </a:p>
          <a:p>
            <a:pPr marL="914400" lvl="1" indent="-457200">
              <a:lnSpc>
                <a:spcPct val="150000"/>
              </a:lnSpc>
              <a:buFont typeface="Arial" panose="020B0604020202020204" pitchFamily="34" charset="0"/>
              <a:buChar char="•"/>
            </a:pPr>
            <a:r>
              <a:rPr lang="en-US" sz="2800" dirty="0">
                <a:latin typeface="Open Sans" panose="020B0604020202020204"/>
              </a:rPr>
              <a:t>The global coordinate system for the entire 3D scene.</a:t>
            </a:r>
          </a:p>
          <a:p>
            <a:pPr marL="914400" lvl="1" indent="-457200">
              <a:lnSpc>
                <a:spcPct val="150000"/>
              </a:lnSpc>
              <a:buFont typeface="Arial" panose="020B0604020202020204" pitchFamily="34" charset="0"/>
              <a:buChar char="•"/>
            </a:pPr>
            <a:r>
              <a:rPr lang="en-US" sz="2800" dirty="0">
                <a:latin typeface="Open Sans" panose="020B0604020202020204"/>
              </a:rPr>
              <a:t>Everything in the scene is positioned relative to this frame.</a:t>
            </a:r>
          </a:p>
          <a:p>
            <a:pPr marL="914400" lvl="1" indent="-457200">
              <a:lnSpc>
                <a:spcPct val="150000"/>
              </a:lnSpc>
              <a:buFont typeface="Arial" panose="020B0604020202020204" pitchFamily="34" charset="0"/>
              <a:buChar char="•"/>
            </a:pPr>
            <a:r>
              <a:rPr lang="en-US" sz="2800" dirty="0">
                <a:latin typeface="Open Sans" panose="020B0604020202020204"/>
              </a:rPr>
              <a:t>Axes are typically labeled </a:t>
            </a:r>
            <a:r>
              <a:rPr lang="en-US" sz="2800" dirty="0" smtClean="0">
                <a:latin typeface="Open Sans" panose="020B0604020202020204"/>
              </a:rPr>
              <a:t>X</a:t>
            </a:r>
            <a:r>
              <a:rPr lang="en-US" sz="2800" dirty="0">
                <a:latin typeface="Open Sans" panose="020B0604020202020204"/>
              </a:rPr>
              <a:t>, </a:t>
            </a:r>
            <a:r>
              <a:rPr lang="en-US" sz="2800" dirty="0" smtClean="0">
                <a:latin typeface="Open Sans" panose="020B0604020202020204"/>
              </a:rPr>
              <a:t>Y</a:t>
            </a:r>
            <a:r>
              <a:rPr lang="en-US" sz="2800" dirty="0">
                <a:latin typeface="Open Sans" panose="020B0604020202020204"/>
              </a:rPr>
              <a:t>, and </a:t>
            </a:r>
            <a:r>
              <a:rPr lang="en-US" sz="2800" dirty="0" smtClean="0">
                <a:latin typeface="Open Sans" panose="020B0604020202020204"/>
              </a:rPr>
              <a:t>Z.</a:t>
            </a:r>
            <a:endParaRPr lang="en-US" sz="2800" dirty="0">
              <a:latin typeface="Open Sans" panose="020B0604020202020204"/>
            </a:endParaRPr>
          </a:p>
          <a:p>
            <a:pPr>
              <a:lnSpc>
                <a:spcPct val="150000"/>
              </a:lnSpc>
            </a:pPr>
            <a:r>
              <a:rPr lang="en-US" sz="2800" b="1" dirty="0">
                <a:latin typeface="Open Sans" panose="020B0604020202020204"/>
              </a:rPr>
              <a:t>Eye (Camera) Frame:</a:t>
            </a:r>
          </a:p>
          <a:p>
            <a:pPr marL="914400" lvl="1" indent="-457200">
              <a:lnSpc>
                <a:spcPct val="150000"/>
              </a:lnSpc>
              <a:buFont typeface="Arial" panose="020B0604020202020204" pitchFamily="34" charset="0"/>
              <a:buChar char="•"/>
            </a:pPr>
            <a:r>
              <a:rPr lang="en-US" sz="2800" dirty="0">
                <a:latin typeface="Open Sans" panose="020B0604020202020204"/>
              </a:rPr>
              <a:t>Defines the view from the camera.</a:t>
            </a:r>
          </a:p>
          <a:p>
            <a:pPr marL="914400" lvl="1" indent="-457200">
              <a:lnSpc>
                <a:spcPct val="150000"/>
              </a:lnSpc>
              <a:buFont typeface="Arial" panose="020B0604020202020204" pitchFamily="34" charset="0"/>
              <a:buChar char="•"/>
            </a:pPr>
            <a:r>
              <a:rPr lang="en-US" sz="2800" dirty="0">
                <a:latin typeface="Open Sans" panose="020B0604020202020204"/>
              </a:rPr>
              <a:t>Everything is transformed into this frame to determine what the camera sees.</a:t>
            </a:r>
          </a:p>
          <a:p>
            <a:pPr marL="914400" lvl="1" indent="-457200">
              <a:lnSpc>
                <a:spcPct val="150000"/>
              </a:lnSpc>
              <a:buFont typeface="Arial" panose="020B0604020202020204" pitchFamily="34" charset="0"/>
              <a:buChar char="•"/>
            </a:pPr>
            <a:r>
              <a:rPr lang="en-US" sz="2800" dirty="0">
                <a:latin typeface="Open Sans" panose="020B0604020202020204"/>
              </a:rPr>
              <a:t>Helps render the scene from the camera's perspective</a:t>
            </a:r>
            <a:r>
              <a:rPr lang="en-US" sz="2800" dirty="0" smtClean="0">
                <a:latin typeface="Open Sans" panose="020B0604020202020204"/>
              </a:rPr>
              <a:t>.</a:t>
            </a:r>
            <a:endParaRPr lang="en-US" sz="2800" dirty="0">
              <a:latin typeface="Open Sans" panose="020B0604020202020204"/>
            </a:endParaRPr>
          </a:p>
        </p:txBody>
      </p:sp>
      <p:sp>
        <p:nvSpPr>
          <p:cNvPr id="6" name="Text 2"/>
          <p:cNvSpPr/>
          <p:nvPr/>
        </p:nvSpPr>
        <p:spPr>
          <a:xfrm>
            <a:off x="567559" y="403208"/>
            <a:ext cx="14630400" cy="1956435"/>
          </a:xfrm>
          <a:prstGeom prst="rect">
            <a:avLst/>
          </a:prstGeom>
          <a:noFill/>
          <a:ln/>
        </p:spPr>
        <p:txBody>
          <a:bodyPr wrap="square" rtlCol="0" anchor="t"/>
          <a:lstStyle/>
          <a:p>
            <a:r>
              <a:rPr lang="en-IN" sz="4000" b="1" dirty="0" smtClean="0">
                <a:latin typeface="Bitter"/>
              </a:rPr>
              <a:t>Frames in Graphics</a:t>
            </a:r>
            <a:endParaRPr lang="en-US" sz="3700" b="1" dirty="0">
              <a:latin typeface="Bitter"/>
            </a:endParaRPr>
          </a:p>
        </p:txBody>
      </p:sp>
    </p:spTree>
    <p:extLst>
      <p:ext uri="{BB962C8B-B14F-4D97-AF65-F5344CB8AC3E}">
        <p14:creationId xmlns:p14="http://schemas.microsoft.com/office/powerpoint/2010/main" val="3091689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13781709" cy="1956435"/>
          </a:xfrm>
          <a:prstGeom prst="rect">
            <a:avLst/>
          </a:prstGeom>
          <a:noFill/>
          <a:ln/>
        </p:spPr>
        <p:txBody>
          <a:bodyPr wrap="square" rtlCol="0" anchor="t"/>
          <a:lstStyle/>
          <a:p>
            <a:pPr>
              <a:lnSpc>
                <a:spcPts val="5550"/>
              </a:lnSpc>
            </a:pPr>
            <a:r>
              <a:rPr lang="en-US" sz="4400" b="1" kern="0" spc="-134" dirty="0">
                <a:solidFill>
                  <a:srgbClr val="2C3F42"/>
                </a:solidFill>
                <a:latin typeface="Bitter Medium" pitchFamily="34" charset="0"/>
                <a:ea typeface="Bitter Medium" pitchFamily="34" charset="-122"/>
                <a:cs typeface="Bitter Medium" pitchFamily="34" charset="-120"/>
              </a:rPr>
              <a:t>Linear Transformations and 3 by 3 Matrices</a:t>
            </a:r>
            <a:endParaRPr lang="en-US" sz="4400" b="1" dirty="0"/>
          </a:p>
        </p:txBody>
      </p:sp>
      <p:sp>
        <p:nvSpPr>
          <p:cNvPr id="11" name="Text 3"/>
          <p:cNvSpPr/>
          <p:nvPr/>
        </p:nvSpPr>
        <p:spPr>
          <a:xfrm>
            <a:off x="646645" y="1721305"/>
            <a:ext cx="8579088" cy="1451610"/>
          </a:xfrm>
          <a:prstGeom prst="rect">
            <a:avLst/>
          </a:prstGeom>
          <a:noFill/>
          <a:ln/>
        </p:spPr>
        <p:txBody>
          <a:bodyPr wrap="square" rtlCol="0" anchor="t"/>
          <a:lstStyle/>
          <a:p>
            <a:pPr>
              <a:lnSpc>
                <a:spcPct val="150000"/>
              </a:lnSpc>
            </a:pPr>
            <a:r>
              <a:rPr lang="en-US" sz="2800" dirty="0">
                <a:latin typeface="Open Sans" panose="020B0604020202020204" charset="0"/>
                <a:ea typeface="Open Sans" panose="020B0604020202020204" charset="0"/>
                <a:cs typeface="Open Sans" panose="020B0604020202020204" charset="0"/>
              </a:rPr>
              <a:t>Linear transformations are fundamental operations in 3D computer graphics that alter the position, orientation, or size of objects in a scene. These transformations include translation, rotation, scaling, and shearing</a:t>
            </a:r>
            <a:r>
              <a:rPr lang="en-US" sz="2800" dirty="0" smtClean="0">
                <a:latin typeface="Open Sans" panose="020B0604020202020204" charset="0"/>
                <a:ea typeface="Open Sans" panose="020B0604020202020204" charset="0"/>
                <a:cs typeface="Open Sans" panose="020B0604020202020204" charset="0"/>
              </a:rPr>
              <a:t>.</a:t>
            </a:r>
          </a:p>
          <a:p>
            <a:pPr>
              <a:lnSpc>
                <a:spcPct val="150000"/>
              </a:lnSpc>
            </a:pPr>
            <a:r>
              <a:rPr lang="en-US" sz="2800" dirty="0" smtClean="0">
                <a:latin typeface="Open Sans" panose="020B0604020202020204" charset="0"/>
                <a:ea typeface="Open Sans" panose="020B0604020202020204" charset="0"/>
                <a:cs typeface="Open Sans" panose="020B0604020202020204" charset="0"/>
              </a:rPr>
              <a:t>The </a:t>
            </a:r>
            <a:r>
              <a:rPr lang="en-US" sz="2800" dirty="0">
                <a:latin typeface="Open Sans" panose="020B0604020202020204" charset="0"/>
                <a:ea typeface="Open Sans" panose="020B0604020202020204" charset="0"/>
                <a:cs typeface="Open Sans" panose="020B0604020202020204" charset="0"/>
              </a:rPr>
              <a:t>matrix structure helps represent how points or vectors in 3D space are transformed.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408" y="1921974"/>
            <a:ext cx="5569318" cy="3132741"/>
          </a:xfrm>
          <a:prstGeom prst="rect">
            <a:avLst/>
          </a:prstGeom>
        </p:spPr>
      </p:pic>
    </p:spTree>
    <p:extLst>
      <p:ext uri="{BB962C8B-B14F-4D97-AF65-F5344CB8AC3E}">
        <p14:creationId xmlns:p14="http://schemas.microsoft.com/office/powerpoint/2010/main" val="10831231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11" name="Text 3"/>
          <p:cNvSpPr/>
          <p:nvPr/>
        </p:nvSpPr>
        <p:spPr>
          <a:xfrm>
            <a:off x="586080" y="1311241"/>
            <a:ext cx="13458239" cy="1451610"/>
          </a:xfrm>
          <a:prstGeom prst="rect">
            <a:avLst/>
          </a:prstGeom>
          <a:noFill/>
          <a:ln/>
        </p:spPr>
        <p:txBody>
          <a:bodyPr wrap="square" rtlCol="0" anchor="t"/>
          <a:lstStyle/>
          <a:p>
            <a:pPr>
              <a:lnSpc>
                <a:spcPct val="150000"/>
              </a:lnSpc>
            </a:pPr>
            <a:r>
              <a:rPr lang="en-IN" sz="2800" b="1" dirty="0" smtClean="0">
                <a:latin typeface="Open Sans"/>
              </a:rPr>
              <a:t>Moving things around</a:t>
            </a:r>
          </a:p>
          <a:p>
            <a:pPr>
              <a:lnSpc>
                <a:spcPct val="150000"/>
              </a:lnSpc>
            </a:pPr>
            <a:r>
              <a:rPr lang="en-US" sz="2800" dirty="0" smtClean="0">
                <a:latin typeface="Open Sans"/>
              </a:rPr>
              <a:t>In 3D graphics, </a:t>
            </a:r>
            <a:r>
              <a:rPr lang="en-US" sz="2800" b="1" dirty="0" smtClean="0">
                <a:latin typeface="Open Sans"/>
              </a:rPr>
              <a:t>moving things around</a:t>
            </a:r>
            <a:r>
              <a:rPr lang="en-US" sz="2800" dirty="0" smtClean="0">
                <a:latin typeface="Open Sans"/>
              </a:rPr>
              <a:t> refers to applying transformations to objects to change their position, orientation, or size. The three main ways to move objects are:</a:t>
            </a:r>
          </a:p>
          <a:p>
            <a:pPr marL="514350" indent="-514350">
              <a:lnSpc>
                <a:spcPct val="150000"/>
              </a:lnSpc>
              <a:buFont typeface="+mj-lt"/>
              <a:buAutoNum type="arabicPeriod"/>
            </a:pPr>
            <a:r>
              <a:rPr lang="en-US" sz="2800" b="1" dirty="0" smtClean="0">
                <a:latin typeface="Open Sans"/>
              </a:rPr>
              <a:t>Translation</a:t>
            </a:r>
            <a:r>
              <a:rPr lang="en-US" sz="2800" dirty="0" smtClean="0">
                <a:latin typeface="Open Sans"/>
              </a:rPr>
              <a:t>: Shifting an object from one place to another by moving it along the x, y, and z axes.</a:t>
            </a:r>
          </a:p>
          <a:p>
            <a:pPr marL="514350" indent="-514350">
              <a:lnSpc>
                <a:spcPct val="150000"/>
              </a:lnSpc>
              <a:buFont typeface="+mj-lt"/>
              <a:buAutoNum type="arabicPeriod"/>
            </a:pPr>
            <a:r>
              <a:rPr lang="en-US" sz="2800" b="1" dirty="0" smtClean="0">
                <a:latin typeface="Open Sans"/>
              </a:rPr>
              <a:t>Rotation</a:t>
            </a:r>
            <a:r>
              <a:rPr lang="en-US" sz="2800" dirty="0" smtClean="0">
                <a:latin typeface="Open Sans"/>
              </a:rPr>
              <a:t>: Turning an object around an axis (x, y, or z), changing its orientation.</a:t>
            </a:r>
          </a:p>
          <a:p>
            <a:pPr marL="514350" indent="-514350">
              <a:lnSpc>
                <a:spcPct val="150000"/>
              </a:lnSpc>
              <a:buFont typeface="+mj-lt"/>
              <a:buAutoNum type="arabicPeriod"/>
            </a:pPr>
            <a:r>
              <a:rPr lang="en-US" sz="2800" b="1" dirty="0" smtClean="0">
                <a:latin typeface="Open Sans"/>
              </a:rPr>
              <a:t>Scaling</a:t>
            </a:r>
            <a:r>
              <a:rPr lang="en-US" sz="2800" dirty="0" smtClean="0">
                <a:latin typeface="Open Sans"/>
              </a:rPr>
              <a:t>: Changing the size of an object, either uniformly (keeping proportions) or non-uniformly (stretching or shrinking along one axis).</a:t>
            </a:r>
            <a:endParaRPr lang="en-US" sz="2800" dirty="0">
              <a:latin typeface="Open Sans"/>
            </a:endParaRPr>
          </a:p>
        </p:txBody>
      </p:sp>
      <p:sp>
        <p:nvSpPr>
          <p:cNvPr id="6" name="Text 2"/>
          <p:cNvSpPr/>
          <p:nvPr/>
        </p:nvSpPr>
        <p:spPr>
          <a:xfrm>
            <a:off x="567559" y="403208"/>
            <a:ext cx="14630400" cy="1956435"/>
          </a:xfrm>
          <a:prstGeom prst="rect">
            <a:avLst/>
          </a:prstGeom>
          <a:noFill/>
          <a:ln/>
        </p:spPr>
        <p:txBody>
          <a:bodyPr wrap="square" rtlCol="0" anchor="t"/>
          <a:lstStyle/>
          <a:p>
            <a:r>
              <a:rPr lang="en-IN" sz="4000" b="1" dirty="0" smtClean="0">
                <a:latin typeface="Bitter"/>
              </a:rPr>
              <a:t>Frames in Graphics</a:t>
            </a:r>
            <a:endParaRPr lang="en-US" sz="3700" b="1" dirty="0">
              <a:latin typeface="Bitter"/>
            </a:endParaRPr>
          </a:p>
        </p:txBody>
      </p:sp>
    </p:spTree>
    <p:extLst>
      <p:ext uri="{BB962C8B-B14F-4D97-AF65-F5344CB8AC3E}">
        <p14:creationId xmlns:p14="http://schemas.microsoft.com/office/powerpoint/2010/main" val="2257984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13781709" cy="1956435"/>
          </a:xfrm>
          <a:prstGeom prst="rect">
            <a:avLst/>
          </a:prstGeom>
          <a:noFill/>
          <a:ln/>
        </p:spPr>
        <p:txBody>
          <a:bodyPr wrap="square" rtlCol="0" anchor="t"/>
          <a:lstStyle/>
          <a:p>
            <a:pPr>
              <a:lnSpc>
                <a:spcPts val="5550"/>
              </a:lnSpc>
            </a:pPr>
            <a:r>
              <a:rPr lang="en-IN" sz="4400" b="1" dirty="0" smtClean="0">
                <a:latin typeface="Bitter"/>
              </a:rPr>
              <a:t>1. Rotation </a:t>
            </a:r>
            <a:r>
              <a:rPr lang="en-IN" sz="4400" b="1" dirty="0">
                <a:latin typeface="Bitter"/>
              </a:rPr>
              <a:t>using 3x3 Matrices</a:t>
            </a:r>
            <a:endParaRPr lang="en-US" sz="4400" b="1" dirty="0">
              <a:latin typeface="Bitter"/>
            </a:endParaRPr>
          </a:p>
        </p:txBody>
      </p:sp>
      <p:sp>
        <p:nvSpPr>
          <p:cNvPr id="11" name="Text 3"/>
          <p:cNvSpPr/>
          <p:nvPr/>
        </p:nvSpPr>
        <p:spPr>
          <a:xfrm>
            <a:off x="646644" y="1721305"/>
            <a:ext cx="4471893" cy="1451610"/>
          </a:xfrm>
          <a:prstGeom prst="rect">
            <a:avLst/>
          </a:prstGeom>
          <a:noFill/>
          <a:ln/>
        </p:spPr>
        <p:txBody>
          <a:bodyPr wrap="square" rtlCol="0" anchor="t"/>
          <a:lstStyle/>
          <a:p>
            <a:pPr>
              <a:lnSpc>
                <a:spcPct val="150000"/>
              </a:lnSpc>
            </a:pPr>
            <a:r>
              <a:rPr lang="en-US" sz="2800" dirty="0">
                <a:latin typeface="Open Sans" panose="020B0604020202020204" charset="0"/>
                <a:ea typeface="Open Sans" panose="020B0604020202020204" charset="0"/>
                <a:cs typeface="Open Sans" panose="020B0604020202020204" charset="0"/>
              </a:rPr>
              <a:t>In 3D, rotation can occur about any of the three principal axes: the </a:t>
            </a:r>
            <a:r>
              <a:rPr lang="en-US" sz="2800" b="1" dirty="0">
                <a:latin typeface="Open Sans" panose="020B0604020202020204" charset="0"/>
                <a:ea typeface="Open Sans" panose="020B0604020202020204" charset="0"/>
                <a:cs typeface="Open Sans" panose="020B0604020202020204" charset="0"/>
              </a:rPr>
              <a:t>x-axis</a:t>
            </a:r>
            <a:r>
              <a:rPr lang="en-US" sz="2800" dirty="0">
                <a:latin typeface="Open Sans" panose="020B0604020202020204" charset="0"/>
                <a:ea typeface="Open Sans" panose="020B0604020202020204" charset="0"/>
                <a:cs typeface="Open Sans" panose="020B0604020202020204" charset="0"/>
              </a:rPr>
              <a:t>, </a:t>
            </a:r>
            <a:r>
              <a:rPr lang="en-US" sz="2800" b="1" dirty="0">
                <a:latin typeface="Open Sans" panose="020B0604020202020204" charset="0"/>
                <a:ea typeface="Open Sans" panose="020B0604020202020204" charset="0"/>
                <a:cs typeface="Open Sans" panose="020B0604020202020204" charset="0"/>
              </a:rPr>
              <a:t>y-axis</a:t>
            </a:r>
            <a:r>
              <a:rPr lang="en-US" sz="2800" dirty="0">
                <a:latin typeface="Open Sans" panose="020B0604020202020204" charset="0"/>
                <a:ea typeface="Open Sans" panose="020B0604020202020204" charset="0"/>
                <a:cs typeface="Open Sans" panose="020B0604020202020204" charset="0"/>
              </a:rPr>
              <a:t>, or </a:t>
            </a:r>
            <a:r>
              <a:rPr lang="en-US" sz="2800" b="1" dirty="0">
                <a:latin typeface="Open Sans" panose="020B0604020202020204" charset="0"/>
                <a:ea typeface="Open Sans" panose="020B0604020202020204" charset="0"/>
                <a:cs typeface="Open Sans" panose="020B0604020202020204" charset="0"/>
              </a:rPr>
              <a:t>z-axis</a:t>
            </a:r>
            <a:r>
              <a:rPr lang="en-US" sz="2800" dirty="0">
                <a:latin typeface="Open Sans" panose="020B0604020202020204" charset="0"/>
                <a:ea typeface="Open Sans" panose="020B0604020202020204" charset="0"/>
                <a:cs typeface="Open Sans" panose="020B0604020202020204" charset="0"/>
              </a:rPr>
              <a:t>. Each axis has its own specific 3x3 matrix for performing the transformation: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8662" t="21177" r="34587" b="40184"/>
          <a:stretch/>
        </p:blipFill>
        <p:spPr>
          <a:xfrm>
            <a:off x="5239408" y="1410049"/>
            <a:ext cx="8393288" cy="6819551"/>
          </a:xfrm>
          <a:prstGeom prst="rect">
            <a:avLst/>
          </a:prstGeom>
        </p:spPr>
      </p:pic>
    </p:spTree>
    <p:extLst>
      <p:ext uri="{BB962C8B-B14F-4D97-AF65-F5344CB8AC3E}">
        <p14:creationId xmlns:p14="http://schemas.microsoft.com/office/powerpoint/2010/main" val="12700414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13781709" cy="1956435"/>
          </a:xfrm>
          <a:prstGeom prst="rect">
            <a:avLst/>
          </a:prstGeom>
          <a:noFill/>
          <a:ln/>
        </p:spPr>
        <p:txBody>
          <a:bodyPr wrap="square" rtlCol="0" anchor="t"/>
          <a:lstStyle/>
          <a:p>
            <a:pPr>
              <a:lnSpc>
                <a:spcPts val="5550"/>
              </a:lnSpc>
            </a:pPr>
            <a:r>
              <a:rPr lang="en-IN" sz="4400" b="1" dirty="0" smtClean="0">
                <a:latin typeface="Bitter"/>
                <a:ea typeface="Open Sans" panose="020B0604020202020204" charset="0"/>
                <a:cs typeface="Open Sans" panose="020B0604020202020204" charset="0"/>
              </a:rPr>
              <a:t>2. </a:t>
            </a:r>
            <a:r>
              <a:rPr lang="en-IN" sz="4400" b="1" dirty="0">
                <a:latin typeface="Bitter"/>
                <a:ea typeface="Open Sans" panose="020B0604020202020204" charset="0"/>
                <a:cs typeface="Open Sans" panose="020B0604020202020204" charset="0"/>
              </a:rPr>
              <a:t>Scaling using 3x3 Matrices</a:t>
            </a:r>
            <a:endParaRPr lang="en-US" sz="4400" b="1" dirty="0">
              <a:latin typeface="Bitter"/>
              <a:ea typeface="Open Sans" panose="020B0604020202020204" charset="0"/>
              <a:cs typeface="Open Sans" panose="020B0604020202020204" charset="0"/>
            </a:endParaRPr>
          </a:p>
        </p:txBody>
      </p:sp>
      <p:sp>
        <p:nvSpPr>
          <p:cNvPr id="11" name="Text 3"/>
          <p:cNvSpPr/>
          <p:nvPr/>
        </p:nvSpPr>
        <p:spPr>
          <a:xfrm>
            <a:off x="646644" y="1721305"/>
            <a:ext cx="12449246" cy="1451610"/>
          </a:xfrm>
          <a:prstGeom prst="rect">
            <a:avLst/>
          </a:prstGeom>
          <a:noFill/>
          <a:ln/>
        </p:spPr>
        <p:txBody>
          <a:bodyPr wrap="square" rtlCol="0" anchor="t"/>
          <a:lstStyle/>
          <a:p>
            <a:pPr>
              <a:lnSpc>
                <a:spcPct val="150000"/>
              </a:lnSpc>
            </a:pPr>
            <a:r>
              <a:rPr lang="en-US" sz="2800" dirty="0">
                <a:latin typeface="Open Sans" panose="020B0604020202020204" charset="0"/>
                <a:ea typeface="Open Sans" panose="020B0604020202020204" charset="0"/>
                <a:cs typeface="Open Sans" panose="020B0604020202020204" charset="0"/>
              </a:rPr>
              <a:t>Scaling changes the size of an object along the x, y, and z axes. A 3x3 scaling matrix looks like this: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8035" t="35481" r="27482" b="46871"/>
          <a:stretch/>
        </p:blipFill>
        <p:spPr>
          <a:xfrm>
            <a:off x="2144110" y="3462433"/>
            <a:ext cx="10646979" cy="3065041"/>
          </a:xfrm>
          <a:prstGeom prst="rect">
            <a:avLst/>
          </a:prstGeom>
        </p:spPr>
      </p:pic>
    </p:spTree>
    <p:extLst>
      <p:ext uri="{BB962C8B-B14F-4D97-AF65-F5344CB8AC3E}">
        <p14:creationId xmlns:p14="http://schemas.microsoft.com/office/powerpoint/2010/main" val="770524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13781709" cy="1956435"/>
          </a:xfrm>
          <a:prstGeom prst="rect">
            <a:avLst/>
          </a:prstGeom>
          <a:noFill/>
          <a:ln/>
        </p:spPr>
        <p:txBody>
          <a:bodyPr wrap="square" rtlCol="0" anchor="t"/>
          <a:lstStyle/>
          <a:p>
            <a:pPr>
              <a:lnSpc>
                <a:spcPts val="5550"/>
              </a:lnSpc>
            </a:pPr>
            <a:r>
              <a:rPr lang="en-IN" sz="4400" b="1" dirty="0" smtClean="0">
                <a:latin typeface="Bitter"/>
                <a:ea typeface="Open Sans" panose="020B0604020202020204" charset="0"/>
                <a:cs typeface="Open Sans" panose="020B0604020202020204" charset="0"/>
              </a:rPr>
              <a:t>3. Applying Transformation</a:t>
            </a:r>
            <a:endParaRPr lang="en-US" sz="4400" b="1" dirty="0">
              <a:latin typeface="Bitter"/>
              <a:ea typeface="Open Sans" panose="020B0604020202020204" charset="0"/>
              <a:cs typeface="Open Sans" panose="020B0604020202020204" charset="0"/>
            </a:endParaRPr>
          </a:p>
        </p:txBody>
      </p:sp>
      <p:sp>
        <p:nvSpPr>
          <p:cNvPr id="11" name="Text 3"/>
          <p:cNvSpPr/>
          <p:nvPr/>
        </p:nvSpPr>
        <p:spPr>
          <a:xfrm>
            <a:off x="804300" y="2094693"/>
            <a:ext cx="12028832" cy="1451610"/>
          </a:xfrm>
          <a:prstGeom prst="rect">
            <a:avLst/>
          </a:prstGeom>
          <a:noFill/>
          <a:ln/>
        </p:spPr>
        <p:txBody>
          <a:bodyPr wrap="square" rtlCol="0" anchor="t"/>
          <a:lstStyle/>
          <a:p>
            <a:pPr>
              <a:lnSpc>
                <a:spcPct val="150000"/>
              </a:lnSpc>
            </a:pPr>
            <a:r>
              <a:rPr lang="en-US" sz="2800" dirty="0">
                <a:latin typeface="Open Sans" panose="020B0604020202020204" charset="0"/>
                <a:ea typeface="Open Sans" panose="020B0604020202020204" charset="0"/>
                <a:cs typeface="Open Sans" panose="020B0604020202020204" charset="0"/>
              </a:rPr>
              <a:t>To apply a linear transformation (rotation or scaling) to a point in 3D space, the point's coordinates are multiplied by the 3x3 matrix corresponding to the transformation.</a:t>
            </a:r>
          </a:p>
          <a:p>
            <a:pPr>
              <a:lnSpc>
                <a:spcPct val="150000"/>
              </a:lnSpc>
            </a:pPr>
            <a:r>
              <a:rPr lang="en-US" sz="2800" dirty="0">
                <a:latin typeface="Open Sans" panose="020B0604020202020204" charset="0"/>
                <a:ea typeface="Open Sans" panose="020B0604020202020204" charset="0"/>
                <a:cs typeface="Open Sans" panose="020B0604020202020204" charset="0"/>
              </a:rPr>
              <a:t>For example, if we have a point P(</a:t>
            </a:r>
            <a:r>
              <a:rPr lang="en-US" sz="2800" dirty="0" err="1">
                <a:latin typeface="Open Sans" panose="020B0604020202020204" charset="0"/>
                <a:ea typeface="Open Sans" panose="020B0604020202020204" charset="0"/>
                <a:cs typeface="Open Sans" panose="020B0604020202020204" charset="0"/>
              </a:rPr>
              <a:t>x,y,z</a:t>
            </a:r>
            <a:r>
              <a:rPr lang="en-US" sz="2800" dirty="0" smtClean="0">
                <a:latin typeface="Open Sans" panose="020B0604020202020204" charset="0"/>
                <a:ea typeface="Open Sans" panose="020B0604020202020204" charset="0"/>
                <a:cs typeface="Open Sans" panose="020B0604020202020204" charset="0"/>
              </a:rPr>
              <a:t>) and </a:t>
            </a:r>
            <a:r>
              <a:rPr lang="en-US" sz="2800" dirty="0">
                <a:latin typeface="Open Sans" panose="020B0604020202020204" charset="0"/>
                <a:ea typeface="Open Sans" panose="020B0604020202020204" charset="0"/>
                <a:cs typeface="Open Sans" panose="020B0604020202020204" charset="0"/>
              </a:rPr>
              <a:t>a transformation matrix </a:t>
            </a:r>
            <a:r>
              <a:rPr lang="en-US" sz="2800" dirty="0" smtClean="0">
                <a:latin typeface="Open Sans" panose="020B0604020202020204" charset="0"/>
                <a:ea typeface="Open Sans" panose="020B0604020202020204" charset="0"/>
                <a:cs typeface="Open Sans" panose="020B0604020202020204" charset="0"/>
              </a:rPr>
              <a:t>T, </a:t>
            </a:r>
            <a:r>
              <a:rPr lang="en-US" sz="2800" dirty="0">
                <a:latin typeface="Open Sans" panose="020B0604020202020204" charset="0"/>
                <a:ea typeface="Open Sans" panose="020B0604020202020204" charset="0"/>
                <a:cs typeface="Open Sans" panose="020B0604020202020204" charset="0"/>
              </a:rPr>
              <a:t>the new point </a:t>
            </a:r>
            <a:r>
              <a:rPr lang="en-US" sz="2800" dirty="0" smtClean="0">
                <a:latin typeface="Open Sans" panose="020B0604020202020204" charset="0"/>
                <a:ea typeface="Open Sans" panose="020B0604020202020204" charset="0"/>
                <a:cs typeface="Open Sans" panose="020B0604020202020204" charset="0"/>
              </a:rPr>
              <a:t>P′ </a:t>
            </a:r>
            <a:r>
              <a:rPr lang="en-US" sz="2800" dirty="0">
                <a:latin typeface="Open Sans" panose="020B0604020202020204" charset="0"/>
                <a:ea typeface="Open Sans" panose="020B0604020202020204" charset="0"/>
                <a:cs typeface="Open Sans" panose="020B0604020202020204" charset="0"/>
              </a:rPr>
              <a:t>after the transformation is computed as</a:t>
            </a:r>
            <a:r>
              <a:rPr lang="en-US" sz="2800" dirty="0" smtClean="0">
                <a:latin typeface="Open Sans" panose="020B0604020202020204" charset="0"/>
                <a:ea typeface="Open Sans" panose="020B0604020202020204" charset="0"/>
                <a:cs typeface="Open Sans" panose="020B0604020202020204" charset="0"/>
              </a:rPr>
              <a:t>:</a:t>
            </a:r>
          </a:p>
          <a:p>
            <a:pPr algn="ctr">
              <a:lnSpc>
                <a:spcPct val="150000"/>
              </a:lnSpc>
            </a:pPr>
            <a:r>
              <a:rPr lang="en-IN" sz="2800" dirty="0">
                <a:latin typeface="Open Sans" panose="020B0604020202020204" charset="0"/>
                <a:ea typeface="Open Sans" panose="020B0604020202020204" charset="0"/>
                <a:cs typeface="Open Sans" panose="020B0604020202020204" charset="0"/>
              </a:rPr>
              <a:t>P′=</a:t>
            </a:r>
            <a:r>
              <a:rPr lang="en-IN" sz="2800" dirty="0" smtClean="0">
                <a:latin typeface="Open Sans" panose="020B0604020202020204" charset="0"/>
                <a:ea typeface="Open Sans" panose="020B0604020202020204" charset="0"/>
                <a:cs typeface="Open Sans" panose="020B0604020202020204" charset="0"/>
              </a:rPr>
              <a:t>T×P</a:t>
            </a:r>
            <a:endParaRPr lang="en-US" sz="2800" dirty="0" smtClean="0">
              <a:latin typeface="Open Sans" panose="020B0604020202020204" charset="0"/>
              <a:ea typeface="Open Sans" panose="020B0604020202020204" charset="0"/>
              <a:cs typeface="Open Sans" panose="020B0604020202020204" charset="0"/>
            </a:endParaRPr>
          </a:p>
          <a:p>
            <a:pPr>
              <a:lnSpc>
                <a:spcPct val="150000"/>
              </a:lnSpc>
            </a:pPr>
            <a:endParaRPr lang="en-IN" sz="2800" dirty="0" smtClean="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5698291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9" name="Text 2"/>
          <p:cNvSpPr/>
          <p:nvPr/>
        </p:nvSpPr>
        <p:spPr>
          <a:xfrm>
            <a:off x="438788" y="569938"/>
            <a:ext cx="13781709" cy="1956435"/>
          </a:xfrm>
          <a:prstGeom prst="rect">
            <a:avLst/>
          </a:prstGeom>
          <a:noFill/>
          <a:ln/>
        </p:spPr>
        <p:txBody>
          <a:bodyPr wrap="square" rtlCol="0" anchor="t"/>
          <a:lstStyle/>
          <a:p>
            <a:pPr>
              <a:lnSpc>
                <a:spcPts val="5550"/>
              </a:lnSpc>
            </a:pPr>
            <a:r>
              <a:rPr lang="en-IN" sz="4400" b="1" dirty="0" smtClean="0">
                <a:latin typeface="Bitter"/>
                <a:ea typeface="Open Sans" panose="020B0604020202020204" charset="0"/>
                <a:cs typeface="Open Sans" panose="020B0604020202020204" charset="0"/>
              </a:rPr>
              <a:t>4. Combining Transformation</a:t>
            </a:r>
            <a:endParaRPr lang="en-US" sz="4400" b="1" dirty="0">
              <a:latin typeface="Bitter"/>
              <a:ea typeface="Open Sans" panose="020B0604020202020204" charset="0"/>
              <a:cs typeface="Open Sans" panose="020B0604020202020204" charset="0"/>
            </a:endParaRPr>
          </a:p>
        </p:txBody>
      </p:sp>
      <p:sp>
        <p:nvSpPr>
          <p:cNvPr id="11" name="Text 3"/>
          <p:cNvSpPr/>
          <p:nvPr/>
        </p:nvSpPr>
        <p:spPr>
          <a:xfrm>
            <a:off x="804300" y="2094693"/>
            <a:ext cx="12312610" cy="1451610"/>
          </a:xfrm>
          <a:prstGeom prst="rect">
            <a:avLst/>
          </a:prstGeom>
          <a:noFill/>
          <a:ln/>
        </p:spPr>
        <p:txBody>
          <a:bodyPr wrap="square" rtlCol="0" anchor="t"/>
          <a:lstStyle/>
          <a:p>
            <a:pPr>
              <a:lnSpc>
                <a:spcPct val="150000"/>
              </a:lnSpc>
            </a:pPr>
            <a:r>
              <a:rPr lang="en-US" sz="2800" dirty="0">
                <a:latin typeface="Open Sans" panose="020B0604020202020204" charset="0"/>
                <a:ea typeface="Open Sans" panose="020B0604020202020204" charset="0"/>
                <a:cs typeface="Open Sans" panose="020B0604020202020204" charset="0"/>
              </a:rPr>
              <a:t>Multiple transformations can be combined by multiplying their corresponding matrices. For instance, to rotate an object and then scale it, you would multiply the rotation matrix by the scaling matrix, in the order the transformations are applied.</a:t>
            </a:r>
            <a:endParaRPr lang="en-IN" sz="2800" dirty="0" smtClean="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837130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6" name="Text 0"/>
          <p:cNvSpPr/>
          <p:nvPr/>
        </p:nvSpPr>
        <p:spPr>
          <a:xfrm>
            <a:off x="678480" y="341067"/>
            <a:ext cx="10409934" cy="1380411"/>
          </a:xfrm>
          <a:prstGeom prst="rect">
            <a:avLst/>
          </a:prstGeom>
          <a:noFill/>
          <a:ln/>
        </p:spPr>
        <p:txBody>
          <a:bodyPr wrap="square" lIns="0" tIns="0" rIns="0" bIns="0" rtlCol="0" anchor="t"/>
          <a:lstStyle/>
          <a:p>
            <a:pPr marL="0" indent="0">
              <a:lnSpc>
                <a:spcPts val="5400"/>
              </a:lnSpc>
              <a:buNone/>
            </a:pPr>
            <a:r>
              <a:rPr lang="en-US" sz="4300" b="1" kern="0" spc="-130" dirty="0">
                <a:solidFill>
                  <a:srgbClr val="2C3F42"/>
                </a:solidFill>
                <a:latin typeface="Bitter Medium" pitchFamily="34" charset="0"/>
                <a:ea typeface="Bitter Medium" pitchFamily="34" charset="-122"/>
                <a:cs typeface="Bitter Medium" pitchFamily="34" charset="-120"/>
              </a:rPr>
              <a:t>Translation: Moving Objects in 3D Space</a:t>
            </a:r>
            <a:endParaRPr lang="en-US" sz="4300" b="1" dirty="0"/>
          </a:p>
        </p:txBody>
      </p:sp>
      <p:pic>
        <p:nvPicPr>
          <p:cNvPr id="7" name="Image 1" descr="preencoded.png"/>
          <p:cNvPicPr>
            <a:picLocks noChangeAspect="1"/>
          </p:cNvPicPr>
          <p:nvPr/>
        </p:nvPicPr>
        <p:blipFill>
          <a:blip r:embed="rId3"/>
          <a:stretch>
            <a:fillRect/>
          </a:stretch>
        </p:blipFill>
        <p:spPr>
          <a:xfrm>
            <a:off x="678480" y="1531658"/>
            <a:ext cx="1104424" cy="1767126"/>
          </a:xfrm>
          <a:prstGeom prst="rect">
            <a:avLst/>
          </a:prstGeom>
        </p:spPr>
      </p:pic>
      <p:sp>
        <p:nvSpPr>
          <p:cNvPr id="8" name="Text 1"/>
          <p:cNvSpPr/>
          <p:nvPr/>
        </p:nvSpPr>
        <p:spPr>
          <a:xfrm>
            <a:off x="2114135" y="1531658"/>
            <a:ext cx="2761178" cy="345043"/>
          </a:xfrm>
          <a:prstGeom prst="rect">
            <a:avLst/>
          </a:prstGeom>
          <a:noFill/>
          <a:ln/>
        </p:spPr>
        <p:txBody>
          <a:bodyPr wrap="none" lIns="0" tIns="0" rIns="0" bIns="0" rtlCol="0" anchor="t"/>
          <a:lstStyle/>
          <a:p>
            <a:pPr marL="0" indent="0" algn="l">
              <a:lnSpc>
                <a:spcPts val="2700"/>
              </a:lnSpc>
              <a:buNone/>
            </a:pPr>
            <a:r>
              <a:rPr lang="en-US" sz="3200" b="1" kern="0" spc="-65" dirty="0">
                <a:solidFill>
                  <a:srgbClr val="2B2E3C"/>
                </a:solidFill>
                <a:latin typeface="Bitter Medium" pitchFamily="34" charset="0"/>
                <a:ea typeface="Bitter Medium" pitchFamily="34" charset="-122"/>
                <a:cs typeface="Bitter Medium" pitchFamily="34" charset="-120"/>
              </a:rPr>
              <a:t>Displacement</a:t>
            </a:r>
            <a:endParaRPr lang="en-US" sz="3200" b="1" dirty="0"/>
          </a:p>
        </p:txBody>
      </p:sp>
      <p:sp>
        <p:nvSpPr>
          <p:cNvPr id="10" name="Text 2"/>
          <p:cNvSpPr/>
          <p:nvPr/>
        </p:nvSpPr>
        <p:spPr>
          <a:xfrm>
            <a:off x="2111430" y="2049203"/>
            <a:ext cx="12190444" cy="706755"/>
          </a:xfrm>
          <a:prstGeom prst="rect">
            <a:avLst/>
          </a:prstGeom>
          <a:noFill/>
          <a:ln/>
        </p:spPr>
        <p:txBody>
          <a:bodyPr wrap="square" lIns="0" tIns="0" rIns="0" bIns="0" rtlCol="0" anchor="t"/>
          <a:lstStyle/>
          <a:p>
            <a:pPr marL="0" indent="0" algn="l">
              <a:buNone/>
            </a:pPr>
            <a:r>
              <a:rPr lang="en-US" sz="2800" kern="0" spc="-35" dirty="0">
                <a:solidFill>
                  <a:srgbClr val="2B2E3C"/>
                </a:solidFill>
                <a:latin typeface="Open Sans" pitchFamily="34" charset="0"/>
                <a:ea typeface="Open Sans" pitchFamily="34" charset="-122"/>
                <a:cs typeface="Open Sans" pitchFamily="34" charset="-120"/>
              </a:rPr>
              <a:t>Translation moves an object to a new position in 3D space without changing its orientation or size.</a:t>
            </a:r>
            <a:endParaRPr lang="en-US" sz="2800" dirty="0"/>
          </a:p>
        </p:txBody>
      </p:sp>
      <p:pic>
        <p:nvPicPr>
          <p:cNvPr id="12" name="Image 2" descr="preencoded.png"/>
          <p:cNvPicPr>
            <a:picLocks noChangeAspect="1"/>
          </p:cNvPicPr>
          <p:nvPr/>
        </p:nvPicPr>
        <p:blipFill>
          <a:blip r:embed="rId4"/>
          <a:stretch>
            <a:fillRect/>
          </a:stretch>
        </p:blipFill>
        <p:spPr>
          <a:xfrm>
            <a:off x="678480" y="3298783"/>
            <a:ext cx="1104424" cy="1767126"/>
          </a:xfrm>
          <a:prstGeom prst="rect">
            <a:avLst/>
          </a:prstGeom>
        </p:spPr>
      </p:pic>
      <p:sp>
        <p:nvSpPr>
          <p:cNvPr id="13" name="Text 3"/>
          <p:cNvSpPr/>
          <p:nvPr/>
        </p:nvSpPr>
        <p:spPr>
          <a:xfrm>
            <a:off x="2111430" y="3299218"/>
            <a:ext cx="2761178" cy="345043"/>
          </a:xfrm>
          <a:prstGeom prst="rect">
            <a:avLst/>
          </a:prstGeom>
          <a:noFill/>
          <a:ln/>
        </p:spPr>
        <p:txBody>
          <a:bodyPr wrap="none" lIns="0" tIns="0" rIns="0" bIns="0" rtlCol="0" anchor="t"/>
          <a:lstStyle/>
          <a:p>
            <a:pPr marL="0" indent="0" algn="l">
              <a:lnSpc>
                <a:spcPts val="2700"/>
              </a:lnSpc>
              <a:buNone/>
            </a:pPr>
            <a:r>
              <a:rPr lang="en-US" sz="3200" b="1" kern="0" spc="-65" dirty="0">
                <a:solidFill>
                  <a:srgbClr val="2B2E3C"/>
                </a:solidFill>
                <a:latin typeface="Bitter Medium" pitchFamily="34" charset="0"/>
                <a:ea typeface="Bitter Medium" pitchFamily="34" charset="-122"/>
                <a:cs typeface="Bitter Medium" pitchFamily="34" charset="-120"/>
              </a:rPr>
              <a:t>Additive</a:t>
            </a:r>
            <a:endParaRPr lang="en-US" sz="3200" b="1" dirty="0"/>
          </a:p>
        </p:txBody>
      </p:sp>
      <p:sp>
        <p:nvSpPr>
          <p:cNvPr id="14" name="Text 4"/>
          <p:cNvSpPr/>
          <p:nvPr/>
        </p:nvSpPr>
        <p:spPr>
          <a:xfrm>
            <a:off x="2114135" y="3776778"/>
            <a:ext cx="12190444" cy="706755"/>
          </a:xfrm>
          <a:prstGeom prst="rect">
            <a:avLst/>
          </a:prstGeom>
          <a:noFill/>
          <a:ln/>
        </p:spPr>
        <p:txBody>
          <a:bodyPr wrap="square" lIns="0" tIns="0" rIns="0" bIns="0" rtlCol="0" anchor="t"/>
          <a:lstStyle/>
          <a:p>
            <a:pPr marL="0" indent="0" algn="l">
              <a:buNone/>
            </a:pPr>
            <a:r>
              <a:rPr lang="en-US" sz="2800" kern="0" spc="-35" dirty="0">
                <a:solidFill>
                  <a:srgbClr val="2B2E3C"/>
                </a:solidFill>
                <a:latin typeface="Open Sans" pitchFamily="34" charset="0"/>
                <a:ea typeface="Open Sans" pitchFamily="34" charset="-122"/>
                <a:cs typeface="Open Sans" pitchFamily="34" charset="-120"/>
              </a:rPr>
              <a:t>The translation vector is added to the object's coordinates to determine its new position.</a:t>
            </a:r>
            <a:endParaRPr lang="en-US" sz="2800" dirty="0"/>
          </a:p>
        </p:txBody>
      </p:sp>
      <p:pic>
        <p:nvPicPr>
          <p:cNvPr id="15" name="Image 3" descr="preencoded.png"/>
          <p:cNvPicPr>
            <a:picLocks noChangeAspect="1"/>
          </p:cNvPicPr>
          <p:nvPr/>
        </p:nvPicPr>
        <p:blipFill>
          <a:blip r:embed="rId5"/>
          <a:stretch>
            <a:fillRect/>
          </a:stretch>
        </p:blipFill>
        <p:spPr>
          <a:xfrm>
            <a:off x="678480" y="5065909"/>
            <a:ext cx="1104424" cy="1767126"/>
          </a:xfrm>
          <a:prstGeom prst="rect">
            <a:avLst/>
          </a:prstGeom>
        </p:spPr>
      </p:pic>
      <p:sp>
        <p:nvSpPr>
          <p:cNvPr id="16" name="Text 5"/>
          <p:cNvSpPr/>
          <p:nvPr/>
        </p:nvSpPr>
        <p:spPr>
          <a:xfrm>
            <a:off x="2114135" y="5065909"/>
            <a:ext cx="2761178" cy="345043"/>
          </a:xfrm>
          <a:prstGeom prst="rect">
            <a:avLst/>
          </a:prstGeom>
          <a:noFill/>
          <a:ln/>
        </p:spPr>
        <p:txBody>
          <a:bodyPr wrap="none" lIns="0" tIns="0" rIns="0" bIns="0" rtlCol="0" anchor="t"/>
          <a:lstStyle/>
          <a:p>
            <a:pPr marL="0" indent="0" algn="l">
              <a:lnSpc>
                <a:spcPts val="2700"/>
              </a:lnSpc>
              <a:buNone/>
            </a:pPr>
            <a:r>
              <a:rPr lang="en-US" sz="3200" b="1" kern="0" spc="-65" dirty="0">
                <a:solidFill>
                  <a:srgbClr val="2B2E3C"/>
                </a:solidFill>
                <a:latin typeface="Bitter Medium" pitchFamily="34" charset="0"/>
                <a:ea typeface="Bitter Medium" pitchFamily="34" charset="-122"/>
                <a:cs typeface="Bitter Medium" pitchFamily="34" charset="-120"/>
              </a:rPr>
              <a:t>Representation</a:t>
            </a:r>
            <a:endParaRPr lang="en-US" sz="3200" b="1" dirty="0"/>
          </a:p>
        </p:txBody>
      </p:sp>
      <p:sp>
        <p:nvSpPr>
          <p:cNvPr id="17" name="Text 6"/>
          <p:cNvSpPr/>
          <p:nvPr/>
        </p:nvSpPr>
        <p:spPr>
          <a:xfrm>
            <a:off x="2114135" y="5575671"/>
            <a:ext cx="12190444" cy="706755"/>
          </a:xfrm>
          <a:prstGeom prst="rect">
            <a:avLst/>
          </a:prstGeom>
          <a:noFill/>
          <a:ln/>
        </p:spPr>
        <p:txBody>
          <a:bodyPr wrap="square" lIns="0" tIns="0" rIns="0" bIns="0" rtlCol="0" anchor="t"/>
          <a:lstStyle/>
          <a:p>
            <a:pPr marL="0" indent="0" algn="l">
              <a:buNone/>
            </a:pPr>
            <a:r>
              <a:rPr lang="en-US" sz="2800" kern="0" spc="-35" dirty="0">
                <a:solidFill>
                  <a:srgbClr val="2B2E3C"/>
                </a:solidFill>
                <a:latin typeface="Open Sans" pitchFamily="34" charset="0"/>
                <a:ea typeface="Open Sans" pitchFamily="34" charset="-122"/>
                <a:cs typeface="Open Sans" pitchFamily="34" charset="-120"/>
              </a:rPr>
              <a:t>Translation can be represented using a 4x4 transformation </a:t>
            </a:r>
            <a:r>
              <a:rPr lang="en-US" sz="2800" kern="0" spc="-35" dirty="0" smtClean="0">
                <a:solidFill>
                  <a:srgbClr val="2B2E3C"/>
                </a:solidFill>
                <a:latin typeface="Open Sans" pitchFamily="34" charset="0"/>
                <a:ea typeface="Open Sans" pitchFamily="34" charset="-122"/>
                <a:cs typeface="Open Sans" pitchFamily="34" charset="-120"/>
              </a:rPr>
              <a:t>matrix</a:t>
            </a:r>
            <a:r>
              <a:rPr lang="en-US" sz="2800" kern="0" spc="-35" dirty="0">
                <a:solidFill>
                  <a:srgbClr val="2B2E3C"/>
                </a:solidFill>
                <a:latin typeface="Open Sans" pitchFamily="34" charset="0"/>
                <a:ea typeface="Open Sans" pitchFamily="34" charset="-122"/>
                <a:cs typeface="Open Sans" pitchFamily="34" charset="-120"/>
              </a:rPr>
              <a:t>.</a:t>
            </a:r>
            <a:endParaRPr lang="en-US" sz="2800" dirty="0"/>
          </a:p>
        </p:txBody>
      </p:sp>
    </p:spTree>
    <p:extLst>
      <p:ext uri="{BB962C8B-B14F-4D97-AF65-F5344CB8AC3E}">
        <p14:creationId xmlns:p14="http://schemas.microsoft.com/office/powerpoint/2010/main" val="486558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37" name="Text 0"/>
          <p:cNvSpPr/>
          <p:nvPr/>
        </p:nvSpPr>
        <p:spPr>
          <a:xfrm>
            <a:off x="708583" y="193318"/>
            <a:ext cx="9854315" cy="1378029"/>
          </a:xfrm>
          <a:prstGeom prst="rect">
            <a:avLst/>
          </a:prstGeom>
          <a:noFill/>
          <a:ln/>
        </p:spPr>
        <p:txBody>
          <a:bodyPr wrap="square" lIns="0" tIns="0" rIns="0" bIns="0" rtlCol="0" anchor="t"/>
          <a:lstStyle/>
          <a:p>
            <a:pPr marL="0" indent="0">
              <a:lnSpc>
                <a:spcPts val="5400"/>
              </a:lnSpc>
              <a:buNone/>
            </a:pPr>
            <a:r>
              <a:rPr lang="en-US" sz="4300" b="1" kern="0" spc="-130" dirty="0">
                <a:solidFill>
                  <a:srgbClr val="2C3F42"/>
                </a:solidFill>
                <a:latin typeface="Bitter Medium" pitchFamily="34" charset="0"/>
                <a:ea typeface="Bitter Medium" pitchFamily="34" charset="-122"/>
                <a:cs typeface="Bitter Medium" pitchFamily="34" charset="-120"/>
              </a:rPr>
              <a:t>Rotation: Orienting Objects in 3D Space</a:t>
            </a:r>
            <a:endParaRPr lang="en-US" sz="4300" b="1" dirty="0"/>
          </a:p>
        </p:txBody>
      </p:sp>
      <p:sp>
        <p:nvSpPr>
          <p:cNvPr id="40" name="Shape 3"/>
          <p:cNvSpPr/>
          <p:nvPr/>
        </p:nvSpPr>
        <p:spPr>
          <a:xfrm>
            <a:off x="837519" y="3847427"/>
            <a:ext cx="496014" cy="496014"/>
          </a:xfrm>
          <a:prstGeom prst="roundRect">
            <a:avLst>
              <a:gd name="adj" fmla="val 18671"/>
            </a:avLst>
          </a:prstGeom>
          <a:solidFill>
            <a:srgbClr val="FCE2CF"/>
          </a:solidFill>
          <a:ln w="7620">
            <a:solidFill>
              <a:srgbClr val="E2C8B5"/>
            </a:solidFill>
            <a:prstDash val="solid"/>
          </a:ln>
        </p:spPr>
      </p:sp>
      <p:sp>
        <p:nvSpPr>
          <p:cNvPr id="41" name="Text 4"/>
          <p:cNvSpPr/>
          <p:nvPr/>
        </p:nvSpPr>
        <p:spPr>
          <a:xfrm>
            <a:off x="1021828" y="3930057"/>
            <a:ext cx="127397" cy="330756"/>
          </a:xfrm>
          <a:prstGeom prst="rect">
            <a:avLst/>
          </a:prstGeom>
          <a:noFill/>
          <a:ln/>
        </p:spPr>
        <p:txBody>
          <a:bodyPr wrap="none" lIns="0" tIns="0" rIns="0" bIns="0" rtlCol="0" anchor="t"/>
          <a:lstStyle/>
          <a:p>
            <a:pPr marL="0" indent="0" algn="ctr">
              <a:lnSpc>
                <a:spcPts val="2600"/>
              </a:lnSpc>
              <a:buNone/>
            </a:pPr>
            <a:r>
              <a:rPr lang="en-US" sz="2600" kern="0" spc="-78" dirty="0">
                <a:solidFill>
                  <a:srgbClr val="2B2E3C"/>
                </a:solidFill>
                <a:latin typeface="Bitter Medium" pitchFamily="34" charset="0"/>
                <a:ea typeface="Bitter Medium" pitchFamily="34" charset="-122"/>
                <a:cs typeface="Bitter Medium" pitchFamily="34" charset="-120"/>
              </a:rPr>
              <a:t>1</a:t>
            </a:r>
            <a:endParaRPr lang="en-US" sz="2600" dirty="0"/>
          </a:p>
        </p:txBody>
      </p:sp>
      <p:sp>
        <p:nvSpPr>
          <p:cNvPr id="42" name="Text 5"/>
          <p:cNvSpPr/>
          <p:nvPr/>
        </p:nvSpPr>
        <p:spPr>
          <a:xfrm>
            <a:off x="2298176" y="3956245"/>
            <a:ext cx="2756178" cy="344448"/>
          </a:xfrm>
          <a:prstGeom prst="rect">
            <a:avLst/>
          </a:prstGeom>
          <a:noFill/>
          <a:ln/>
        </p:spPr>
        <p:txBody>
          <a:bodyPr wrap="none" lIns="0" tIns="0" rIns="0" bIns="0" rtlCol="0" anchor="t"/>
          <a:lstStyle/>
          <a:p>
            <a:pPr marL="0" indent="0" algn="l">
              <a:lnSpc>
                <a:spcPts val="2700"/>
              </a:lnSpc>
              <a:buNone/>
            </a:pPr>
            <a:r>
              <a:rPr lang="en-US" sz="3200" b="1" kern="0" spc="-65" dirty="0">
                <a:solidFill>
                  <a:srgbClr val="2B2E3C"/>
                </a:solidFill>
                <a:latin typeface="Bitter Medium" pitchFamily="34" charset="0"/>
                <a:ea typeface="Bitter Medium" pitchFamily="34" charset="-122"/>
                <a:cs typeface="Bitter Medium" pitchFamily="34" charset="-120"/>
              </a:rPr>
              <a:t>Axis-Angle</a:t>
            </a:r>
            <a:endParaRPr lang="en-US" sz="3200" b="1" dirty="0"/>
          </a:p>
        </p:txBody>
      </p:sp>
      <p:sp>
        <p:nvSpPr>
          <p:cNvPr id="43" name="Text 6"/>
          <p:cNvSpPr/>
          <p:nvPr/>
        </p:nvSpPr>
        <p:spPr>
          <a:xfrm>
            <a:off x="2298177" y="4237470"/>
            <a:ext cx="12332223" cy="705564"/>
          </a:xfrm>
          <a:prstGeom prst="rect">
            <a:avLst/>
          </a:prstGeom>
          <a:noFill/>
          <a:ln/>
        </p:spPr>
        <p:txBody>
          <a:bodyPr wrap="square" lIns="0" tIns="0" rIns="0" bIns="0" rtlCol="0" anchor="t"/>
          <a:lstStyle/>
          <a:p>
            <a:pPr marL="457200" indent="-457200">
              <a:lnSpc>
                <a:spcPct val="150000"/>
              </a:lnSpc>
              <a:buFont typeface="Arial" panose="020B0604020202020204" pitchFamily="34" charset="0"/>
              <a:buChar char="•"/>
            </a:pPr>
            <a:r>
              <a:rPr lang="en-US" sz="2800" b="1" dirty="0" smtClean="0"/>
              <a:t>X-axis </a:t>
            </a:r>
            <a:r>
              <a:rPr lang="en-US" sz="2800" b="1" dirty="0"/>
              <a:t>Rotation</a:t>
            </a:r>
            <a:r>
              <a:rPr lang="en-US" sz="2800" dirty="0"/>
              <a:t>: Rotates the object around the </a:t>
            </a:r>
            <a:r>
              <a:rPr lang="en-US" sz="2800" dirty="0" smtClean="0"/>
              <a:t>x-axis</a:t>
            </a:r>
            <a:r>
              <a:rPr lang="en-US" sz="2800" dirty="0"/>
              <a:t>, affecting the </a:t>
            </a:r>
            <a:r>
              <a:rPr lang="en-US" sz="2800" dirty="0" smtClean="0"/>
              <a:t>y </a:t>
            </a:r>
            <a:r>
              <a:rPr lang="en-US" sz="2800" dirty="0"/>
              <a:t>and z coordinates</a:t>
            </a:r>
            <a:r>
              <a:rPr lang="en-US" sz="2800" dirty="0" smtClean="0"/>
              <a:t>.</a:t>
            </a:r>
            <a:r>
              <a:rPr lang="en-US" sz="2800" b="1" dirty="0"/>
              <a:t> </a:t>
            </a:r>
            <a:endParaRPr lang="en-US" sz="2800" b="1" dirty="0" smtClean="0"/>
          </a:p>
          <a:p>
            <a:pPr marL="457200" indent="-457200">
              <a:lnSpc>
                <a:spcPct val="150000"/>
              </a:lnSpc>
              <a:buFont typeface="Arial" panose="020B0604020202020204" pitchFamily="34" charset="0"/>
              <a:buChar char="•"/>
            </a:pPr>
            <a:r>
              <a:rPr lang="en-US" sz="2800" b="1" dirty="0" smtClean="0"/>
              <a:t>Y-axis </a:t>
            </a:r>
            <a:r>
              <a:rPr lang="en-US" sz="2800" b="1" dirty="0"/>
              <a:t>Rotation</a:t>
            </a:r>
            <a:r>
              <a:rPr lang="en-US" sz="2800" dirty="0"/>
              <a:t>: Rotates the object around the </a:t>
            </a:r>
            <a:r>
              <a:rPr lang="en-US" sz="2800" dirty="0" smtClean="0"/>
              <a:t>y-axis</a:t>
            </a:r>
            <a:r>
              <a:rPr lang="en-US" sz="2800" dirty="0"/>
              <a:t>, affecting the x and z coordinates</a:t>
            </a:r>
            <a:r>
              <a:rPr lang="en-US" sz="2800" dirty="0" smtClean="0"/>
              <a:t>.</a:t>
            </a:r>
            <a:r>
              <a:rPr lang="en-US" sz="2800" b="1" dirty="0"/>
              <a:t> </a:t>
            </a:r>
            <a:endParaRPr lang="en-US" sz="2800" b="1" dirty="0" smtClean="0"/>
          </a:p>
          <a:p>
            <a:pPr marL="457200" indent="-457200">
              <a:lnSpc>
                <a:spcPct val="150000"/>
              </a:lnSpc>
              <a:buFont typeface="Arial" panose="020B0604020202020204" pitchFamily="34" charset="0"/>
              <a:buChar char="•"/>
            </a:pPr>
            <a:r>
              <a:rPr lang="en-US" sz="2800" b="1" dirty="0"/>
              <a:t>Z</a:t>
            </a:r>
            <a:r>
              <a:rPr lang="en-US" sz="2800" b="1" dirty="0" smtClean="0"/>
              <a:t>-axis </a:t>
            </a:r>
            <a:r>
              <a:rPr lang="en-US" sz="2800" b="1" dirty="0"/>
              <a:t>Rotation</a:t>
            </a:r>
            <a:r>
              <a:rPr lang="en-US" sz="2800" dirty="0"/>
              <a:t>: Rotates the object around the </a:t>
            </a:r>
            <a:r>
              <a:rPr lang="en-US" sz="2800" dirty="0" smtClean="0"/>
              <a:t>z-axis</a:t>
            </a:r>
            <a:r>
              <a:rPr lang="en-US" sz="2800" dirty="0"/>
              <a:t>, affecting the x and </a:t>
            </a:r>
            <a:r>
              <a:rPr lang="en-US" sz="2800" dirty="0" smtClean="0"/>
              <a:t>y </a:t>
            </a:r>
            <a:r>
              <a:rPr lang="en-US" sz="2800" dirty="0"/>
              <a:t>coordinates</a:t>
            </a:r>
            <a:r>
              <a:rPr lang="en-US" sz="2800" dirty="0" smtClean="0"/>
              <a:t>.</a:t>
            </a:r>
            <a:endParaRPr lang="en-US" sz="2800" dirty="0"/>
          </a:p>
          <a:p>
            <a:pPr>
              <a:lnSpc>
                <a:spcPct val="150000"/>
              </a:lnSpc>
            </a:pPr>
            <a:endParaRPr lang="en-US" sz="2800" dirty="0"/>
          </a:p>
        </p:txBody>
      </p:sp>
      <p:sp>
        <p:nvSpPr>
          <p:cNvPr id="22" name="Text 6"/>
          <p:cNvSpPr/>
          <p:nvPr/>
        </p:nvSpPr>
        <p:spPr>
          <a:xfrm>
            <a:off x="837520" y="1113256"/>
            <a:ext cx="13197397" cy="705564"/>
          </a:xfrm>
          <a:prstGeom prst="rect">
            <a:avLst/>
          </a:prstGeom>
          <a:noFill/>
          <a:ln/>
        </p:spPr>
        <p:txBody>
          <a:bodyPr wrap="square" lIns="0" tIns="0" rIns="0" bIns="0" rtlCol="0" anchor="t"/>
          <a:lstStyle/>
          <a:p>
            <a:pPr>
              <a:lnSpc>
                <a:spcPct val="150000"/>
              </a:lnSpc>
            </a:pPr>
            <a:r>
              <a:rPr lang="en-US" sz="2800" dirty="0">
                <a:latin typeface="Open Sans" panose="020B0604020202020204"/>
                <a:ea typeface="Open Sans" panose="020B0604020202020204"/>
              </a:rPr>
              <a:t>In 3D graphics, rotation is a fundamental transformation used to orient objects within a 3D space. Rotation adjusts an object’s orientation by turning it around one or more of the three coordinate axes (x, y, and z) in a defined direction and by a specified angle. </a:t>
            </a:r>
            <a:endParaRPr lang="en-US" sz="2800" dirty="0">
              <a:latin typeface="Open Sans" panose="020B0604020202020204"/>
              <a:ea typeface="Open Sans" panose="020B0604020202020204"/>
            </a:endParaRPr>
          </a:p>
        </p:txBody>
      </p:sp>
    </p:spTree>
    <p:extLst>
      <p:ext uri="{BB962C8B-B14F-4D97-AF65-F5344CB8AC3E}">
        <p14:creationId xmlns:p14="http://schemas.microsoft.com/office/powerpoint/2010/main" val="1702169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5304</TotalTime>
  <Words>1921</Words>
  <Application>Microsoft Office PowerPoint</Application>
  <PresentationFormat>Custom</PresentationFormat>
  <Paragraphs>191</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Bitter</vt:lpstr>
      <vt:lpstr>Bitter Medium</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189</cp:revision>
  <dcterms:created xsi:type="dcterms:W3CDTF">2024-08-12T14:16:52Z</dcterms:created>
  <dcterms:modified xsi:type="dcterms:W3CDTF">2024-11-06T06:26:26Z</dcterms:modified>
</cp:coreProperties>
</file>